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307" r:id="rId2"/>
    <p:sldId id="308" r:id="rId3"/>
    <p:sldId id="330" r:id="rId4"/>
    <p:sldId id="331" r:id="rId5"/>
    <p:sldId id="531" r:id="rId6"/>
    <p:sldId id="532" r:id="rId7"/>
    <p:sldId id="329" r:id="rId8"/>
    <p:sldId id="325" r:id="rId9"/>
    <p:sldId id="533" r:id="rId10"/>
    <p:sldId id="534" r:id="rId11"/>
    <p:sldId id="535" r:id="rId12"/>
    <p:sldId id="539" r:id="rId13"/>
    <p:sldId id="263" r:id="rId14"/>
    <p:sldId id="276" r:id="rId15"/>
    <p:sldId id="536" r:id="rId16"/>
    <p:sldId id="537" r:id="rId17"/>
    <p:sldId id="538" r:id="rId18"/>
    <p:sldId id="527" r:id="rId19"/>
    <p:sldId id="1522" r:id="rId20"/>
    <p:sldId id="860" r:id="rId21"/>
    <p:sldId id="938" r:id="rId22"/>
    <p:sldId id="928" r:id="rId23"/>
    <p:sldId id="929" r:id="rId24"/>
    <p:sldId id="930" r:id="rId25"/>
    <p:sldId id="637" r:id="rId26"/>
    <p:sldId id="1526" r:id="rId27"/>
    <p:sldId id="1527" r:id="rId28"/>
    <p:sldId id="937" r:id="rId29"/>
    <p:sldId id="1063" r:id="rId30"/>
    <p:sldId id="1528" r:id="rId31"/>
    <p:sldId id="1529" r:id="rId32"/>
    <p:sldId id="1530" r:id="rId33"/>
    <p:sldId id="413" r:id="rId34"/>
    <p:sldId id="815" r:id="rId35"/>
    <p:sldId id="816" r:id="rId36"/>
    <p:sldId id="817" r:id="rId37"/>
    <p:sldId id="818" r:id="rId38"/>
    <p:sldId id="824" r:id="rId39"/>
    <p:sldId id="825" r:id="rId40"/>
    <p:sldId id="820" r:id="rId41"/>
    <p:sldId id="822" r:id="rId42"/>
    <p:sldId id="823" r:id="rId43"/>
    <p:sldId id="803" r:id="rId44"/>
    <p:sldId id="256" r:id="rId45"/>
    <p:sldId id="258" r:id="rId46"/>
    <p:sldId id="294" r:id="rId47"/>
    <p:sldId id="259" r:id="rId48"/>
    <p:sldId id="257" r:id="rId49"/>
    <p:sldId id="291" r:id="rId50"/>
    <p:sldId id="261" r:id="rId51"/>
    <p:sldId id="264" r:id="rId52"/>
    <p:sldId id="303" r:id="rId53"/>
    <p:sldId id="3122" r:id="rId54"/>
    <p:sldId id="262" r:id="rId55"/>
    <p:sldId id="3123" r:id="rId56"/>
    <p:sldId id="3127" r:id="rId57"/>
    <p:sldId id="2076137723" r:id="rId58"/>
    <p:sldId id="3124" r:id="rId59"/>
    <p:sldId id="3126" r:id="rId60"/>
    <p:sldId id="2076137724" r:id="rId61"/>
    <p:sldId id="207613772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52862C-32D9-A142-8C2D-38C95D7B5D23}" v="49" dt="2025-02-25T17:56:44.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6"/>
    <p:restoredTop sz="83546"/>
  </p:normalViewPr>
  <p:slideViewPr>
    <p:cSldViewPr snapToGrid="0">
      <p:cViewPr varScale="1">
        <p:scale>
          <a:sx n="79" d="100"/>
          <a:sy n="79" d="100"/>
        </p:scale>
        <p:origin x="240"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er, Mari Anoushka - (rickerm)" userId="36c4affb-410f-4e4d-b1b7-e1e688b10c11" providerId="ADAL" clId="{E752862C-32D9-A142-8C2D-38C95D7B5D23}"/>
    <pc:docChg chg="undo custSel addSld delSld modSld sldOrd">
      <pc:chgData name="Ricker, Mari Anoushka - (rickerm)" userId="36c4affb-410f-4e4d-b1b7-e1e688b10c11" providerId="ADAL" clId="{E752862C-32D9-A142-8C2D-38C95D7B5D23}" dt="2025-02-26T20:47:02.524" v="117" actId="20577"/>
      <pc:docMkLst>
        <pc:docMk/>
      </pc:docMkLst>
      <pc:sldChg chg="modSp mod">
        <pc:chgData name="Ricker, Mari Anoushka - (rickerm)" userId="36c4affb-410f-4e4d-b1b7-e1e688b10c11" providerId="ADAL" clId="{E752862C-32D9-A142-8C2D-38C95D7B5D23}" dt="2025-02-25T17:45:27.619" v="39" actId="29295"/>
        <pc:sldMkLst>
          <pc:docMk/>
          <pc:sldMk cId="1729122511" sldId="261"/>
        </pc:sldMkLst>
        <pc:picChg chg="mod">
          <ac:chgData name="Ricker, Mari Anoushka - (rickerm)" userId="36c4affb-410f-4e4d-b1b7-e1e688b10c11" providerId="ADAL" clId="{E752862C-32D9-A142-8C2D-38C95D7B5D23}" dt="2025-02-25T17:45:27.619" v="39" actId="29295"/>
          <ac:picMkLst>
            <pc:docMk/>
            <pc:sldMk cId="1729122511" sldId="261"/>
            <ac:picMk id="6" creationId="{A5D4543E-D58A-90C0-5899-6958ADD031B8}"/>
          </ac:picMkLst>
        </pc:picChg>
      </pc:sldChg>
      <pc:sldChg chg="modSp add">
        <pc:chgData name="Ricker, Mari Anoushka - (rickerm)" userId="36c4affb-410f-4e4d-b1b7-e1e688b10c11" providerId="ADAL" clId="{E752862C-32D9-A142-8C2D-38C95D7B5D23}" dt="2025-02-25T17:48:26.370" v="57" actId="1076"/>
        <pc:sldMkLst>
          <pc:docMk/>
          <pc:sldMk cId="1983747478" sldId="262"/>
        </pc:sldMkLst>
        <pc:picChg chg="mod">
          <ac:chgData name="Ricker, Mari Anoushka - (rickerm)" userId="36c4affb-410f-4e4d-b1b7-e1e688b10c11" providerId="ADAL" clId="{E752862C-32D9-A142-8C2D-38C95D7B5D23}" dt="2025-02-25T17:48:26.370" v="57" actId="1076"/>
          <ac:picMkLst>
            <pc:docMk/>
            <pc:sldMk cId="1983747478" sldId="262"/>
            <ac:picMk id="1025" creationId="{1079B831-3892-C27D-B34B-B1F6BEF7414A}"/>
          </ac:picMkLst>
        </pc:picChg>
        <pc:picChg chg="mod">
          <ac:chgData name="Ricker, Mari Anoushka - (rickerm)" userId="36c4affb-410f-4e4d-b1b7-e1e688b10c11" providerId="ADAL" clId="{E752862C-32D9-A142-8C2D-38C95D7B5D23}" dt="2025-02-25T17:48:25.221" v="56" actId="14100"/>
          <ac:picMkLst>
            <pc:docMk/>
            <pc:sldMk cId="1983747478" sldId="262"/>
            <ac:picMk id="1027" creationId="{B54C3E99-8502-7F26-0734-7937FCC94460}"/>
          </ac:picMkLst>
        </pc:picChg>
      </pc:sldChg>
      <pc:sldChg chg="ord">
        <pc:chgData name="Ricker, Mari Anoushka - (rickerm)" userId="36c4affb-410f-4e4d-b1b7-e1e688b10c11" providerId="ADAL" clId="{E752862C-32D9-A142-8C2D-38C95D7B5D23}" dt="2025-02-25T17:45:51.307" v="42" actId="20578"/>
        <pc:sldMkLst>
          <pc:docMk/>
          <pc:sldMk cId="987451732" sldId="294"/>
        </pc:sldMkLst>
      </pc:sldChg>
      <pc:sldChg chg="addSp modSp mod">
        <pc:chgData name="Ricker, Mari Anoushka - (rickerm)" userId="36c4affb-410f-4e4d-b1b7-e1e688b10c11" providerId="ADAL" clId="{E752862C-32D9-A142-8C2D-38C95D7B5D23}" dt="2025-02-25T17:47:06.407" v="50" actId="122"/>
        <pc:sldMkLst>
          <pc:docMk/>
          <pc:sldMk cId="3788100196" sldId="303"/>
        </pc:sldMkLst>
        <pc:spChg chg="mod">
          <ac:chgData name="Ricker, Mari Anoushka - (rickerm)" userId="36c4affb-410f-4e4d-b1b7-e1e688b10c11" providerId="ADAL" clId="{E752862C-32D9-A142-8C2D-38C95D7B5D23}" dt="2025-02-25T17:47:06.407" v="50" actId="122"/>
          <ac:spMkLst>
            <pc:docMk/>
            <pc:sldMk cId="3788100196" sldId="303"/>
            <ac:spMk id="2" creationId="{963F7DCE-5C25-B741-9AA7-5EDDB70BF5DA}"/>
          </ac:spMkLst>
        </pc:spChg>
        <pc:spChg chg="mod">
          <ac:chgData name="Ricker, Mari Anoushka - (rickerm)" userId="36c4affb-410f-4e4d-b1b7-e1e688b10c11" providerId="ADAL" clId="{E752862C-32D9-A142-8C2D-38C95D7B5D23}" dt="2025-02-25T17:46:56.073" v="45" actId="14100"/>
          <ac:spMkLst>
            <pc:docMk/>
            <pc:sldMk cId="3788100196" sldId="303"/>
            <ac:spMk id="3" creationId="{642D8265-DFF7-0044-A37F-272FBEEBFF28}"/>
          </ac:spMkLst>
        </pc:spChg>
        <pc:picChg chg="add mod">
          <ac:chgData name="Ricker, Mari Anoushka - (rickerm)" userId="36c4affb-410f-4e4d-b1b7-e1e688b10c11" providerId="ADAL" clId="{E752862C-32D9-A142-8C2D-38C95D7B5D23}" dt="2025-02-25T17:47:02.671" v="49" actId="1076"/>
          <ac:picMkLst>
            <pc:docMk/>
            <pc:sldMk cId="3788100196" sldId="303"/>
            <ac:picMk id="6" creationId="{AECF0352-8924-DE3F-119D-E7583D06E563}"/>
          </ac:picMkLst>
        </pc:picChg>
      </pc:sldChg>
      <pc:sldChg chg="del">
        <pc:chgData name="Ricker, Mari Anoushka - (rickerm)" userId="36c4affb-410f-4e4d-b1b7-e1e688b10c11" providerId="ADAL" clId="{E752862C-32D9-A142-8C2D-38C95D7B5D23}" dt="2025-02-25T17:45:41.135" v="40" actId="2696"/>
        <pc:sldMkLst>
          <pc:docMk/>
          <pc:sldMk cId="644997764" sldId="306"/>
        </pc:sldMkLst>
      </pc:sldChg>
      <pc:sldChg chg="addSp delSp modSp mod">
        <pc:chgData name="Ricker, Mari Anoushka - (rickerm)" userId="36c4affb-410f-4e4d-b1b7-e1e688b10c11" providerId="ADAL" clId="{E752862C-32D9-A142-8C2D-38C95D7B5D23}" dt="2025-02-26T20:47:02.524" v="117" actId="20577"/>
        <pc:sldMkLst>
          <pc:docMk/>
          <pc:sldMk cId="3220265079" sldId="307"/>
        </pc:sldMkLst>
        <pc:spChg chg="mod">
          <ac:chgData name="Ricker, Mari Anoushka - (rickerm)" userId="36c4affb-410f-4e4d-b1b7-e1e688b10c11" providerId="ADAL" clId="{E752862C-32D9-A142-8C2D-38C95D7B5D23}" dt="2025-02-25T17:57:25.154" v="116" actId="26606"/>
          <ac:spMkLst>
            <pc:docMk/>
            <pc:sldMk cId="3220265079" sldId="307"/>
            <ac:spMk id="2" creationId="{95B987A4-92B3-D0B7-96E0-515BD6D9729C}"/>
          </ac:spMkLst>
        </pc:spChg>
        <pc:spChg chg="mod">
          <ac:chgData name="Ricker, Mari Anoushka - (rickerm)" userId="36c4affb-410f-4e4d-b1b7-e1e688b10c11" providerId="ADAL" clId="{E752862C-32D9-A142-8C2D-38C95D7B5D23}" dt="2025-02-26T20:47:02.524" v="117" actId="20577"/>
          <ac:spMkLst>
            <pc:docMk/>
            <pc:sldMk cId="3220265079" sldId="307"/>
            <ac:spMk id="3" creationId="{CDB4F9E2-95C7-5D9E-E4D3-FE67271F3435}"/>
          </ac:spMkLst>
        </pc:spChg>
        <pc:spChg chg="del">
          <ac:chgData name="Ricker, Mari Anoushka - (rickerm)" userId="36c4affb-410f-4e4d-b1b7-e1e688b10c11" providerId="ADAL" clId="{E752862C-32D9-A142-8C2D-38C95D7B5D23}" dt="2025-02-25T17:57:25.154" v="116" actId="26606"/>
          <ac:spMkLst>
            <pc:docMk/>
            <pc:sldMk cId="3220265079" sldId="307"/>
            <ac:spMk id="17" creationId="{3ECBE1F1-D69B-4AFA-ABD5-8E41720EF6DE}"/>
          </ac:spMkLst>
        </pc:spChg>
        <pc:spChg chg="del">
          <ac:chgData name="Ricker, Mari Anoushka - (rickerm)" userId="36c4affb-410f-4e4d-b1b7-e1e688b10c11" providerId="ADAL" clId="{E752862C-32D9-A142-8C2D-38C95D7B5D23}" dt="2025-02-25T17:57:25.154" v="116" actId="26606"/>
          <ac:spMkLst>
            <pc:docMk/>
            <pc:sldMk cId="3220265079" sldId="307"/>
            <ac:spMk id="19" creationId="{603A6265-E10C-4B85-9C20-E75FCAF9CC63}"/>
          </ac:spMkLst>
        </pc:spChg>
        <pc:spChg chg="add">
          <ac:chgData name="Ricker, Mari Anoushka - (rickerm)" userId="36c4affb-410f-4e4d-b1b7-e1e688b10c11" providerId="ADAL" clId="{E752862C-32D9-A142-8C2D-38C95D7B5D23}" dt="2025-02-25T17:57:25.154" v="116" actId="26606"/>
          <ac:spMkLst>
            <pc:docMk/>
            <pc:sldMk cId="3220265079" sldId="307"/>
            <ac:spMk id="24" creationId="{362810D9-2C5A-477D-949C-C191895477F3}"/>
          </ac:spMkLst>
        </pc:spChg>
        <pc:spChg chg="add">
          <ac:chgData name="Ricker, Mari Anoushka - (rickerm)" userId="36c4affb-410f-4e4d-b1b7-e1e688b10c11" providerId="ADAL" clId="{E752862C-32D9-A142-8C2D-38C95D7B5D23}" dt="2025-02-25T17:57:25.154" v="116" actId="26606"/>
          <ac:spMkLst>
            <pc:docMk/>
            <pc:sldMk cId="3220265079" sldId="307"/>
            <ac:spMk id="26" creationId="{081E4A58-353D-44AE-B2FC-2A74E2E400F7}"/>
          </ac:spMkLst>
        </pc:spChg>
        <pc:picChg chg="mod">
          <ac:chgData name="Ricker, Mari Anoushka - (rickerm)" userId="36c4affb-410f-4e4d-b1b7-e1e688b10c11" providerId="ADAL" clId="{E752862C-32D9-A142-8C2D-38C95D7B5D23}" dt="2025-02-25T17:57:25.154" v="116" actId="26606"/>
          <ac:picMkLst>
            <pc:docMk/>
            <pc:sldMk cId="3220265079" sldId="307"/>
            <ac:picMk id="13" creationId="{1C177ECB-9B3F-0269-B982-75AE835D6E46}"/>
          </ac:picMkLst>
        </pc:picChg>
      </pc:sldChg>
      <pc:sldChg chg="addSp delSp modSp add mod">
        <pc:chgData name="Ricker, Mari Anoushka - (rickerm)" userId="36c4affb-410f-4e4d-b1b7-e1e688b10c11" providerId="ADAL" clId="{E752862C-32D9-A142-8C2D-38C95D7B5D23}" dt="2025-02-25T17:48:47.384" v="63" actId="478"/>
        <pc:sldMkLst>
          <pc:docMk/>
          <pc:sldMk cId="4151554886" sldId="3122"/>
        </pc:sldMkLst>
        <pc:spChg chg="add del mod">
          <ac:chgData name="Ricker, Mari Anoushka - (rickerm)" userId="36c4affb-410f-4e4d-b1b7-e1e688b10c11" providerId="ADAL" clId="{E752862C-32D9-A142-8C2D-38C95D7B5D23}" dt="2025-02-25T17:48:42.405" v="61" actId="478"/>
          <ac:spMkLst>
            <pc:docMk/>
            <pc:sldMk cId="4151554886" sldId="3122"/>
            <ac:spMk id="3" creationId="{F5527FE1-5D6B-9089-98C1-2A9C99F26D23}"/>
          </ac:spMkLst>
        </pc:spChg>
        <pc:spChg chg="del">
          <ac:chgData name="Ricker, Mari Anoushka - (rickerm)" userId="36c4affb-410f-4e4d-b1b7-e1e688b10c11" providerId="ADAL" clId="{E752862C-32D9-A142-8C2D-38C95D7B5D23}" dt="2025-02-25T17:48:37.523" v="59" actId="478"/>
          <ac:spMkLst>
            <pc:docMk/>
            <pc:sldMk cId="4151554886" sldId="3122"/>
            <ac:spMk id="5" creationId="{9F60EF93-AC9D-4A1D-8361-3FAEC3290BB1}"/>
          </ac:spMkLst>
        </pc:spChg>
        <pc:spChg chg="del">
          <ac:chgData name="Ricker, Mari Anoushka - (rickerm)" userId="36c4affb-410f-4e4d-b1b7-e1e688b10c11" providerId="ADAL" clId="{E752862C-32D9-A142-8C2D-38C95D7B5D23}" dt="2025-02-25T17:48:35.217" v="58" actId="478"/>
          <ac:spMkLst>
            <pc:docMk/>
            <pc:sldMk cId="4151554886" sldId="3122"/>
            <ac:spMk id="6" creationId="{30051214-1F29-43FF-AECE-764350880AA1}"/>
          </ac:spMkLst>
        </pc:spChg>
        <pc:spChg chg="del">
          <ac:chgData name="Ricker, Mari Anoushka - (rickerm)" userId="36c4affb-410f-4e4d-b1b7-e1e688b10c11" providerId="ADAL" clId="{E752862C-32D9-A142-8C2D-38C95D7B5D23}" dt="2025-02-25T17:48:43.811" v="62" actId="478"/>
          <ac:spMkLst>
            <pc:docMk/>
            <pc:sldMk cId="4151554886" sldId="3122"/>
            <ac:spMk id="7" creationId="{BA69B0A5-629E-4581-963E-AE19551FB140}"/>
          </ac:spMkLst>
        </pc:spChg>
        <pc:spChg chg="del">
          <ac:chgData name="Ricker, Mari Anoushka - (rickerm)" userId="36c4affb-410f-4e4d-b1b7-e1e688b10c11" providerId="ADAL" clId="{E752862C-32D9-A142-8C2D-38C95D7B5D23}" dt="2025-02-25T17:48:47.384" v="63" actId="478"/>
          <ac:spMkLst>
            <pc:docMk/>
            <pc:sldMk cId="4151554886" sldId="3122"/>
            <ac:spMk id="8" creationId="{010E190A-973E-40C9-B443-6C365F244BFC}"/>
          </ac:spMkLst>
        </pc:spChg>
        <pc:spChg chg="add del mod">
          <ac:chgData name="Ricker, Mari Anoushka - (rickerm)" userId="36c4affb-410f-4e4d-b1b7-e1e688b10c11" providerId="ADAL" clId="{E752862C-32D9-A142-8C2D-38C95D7B5D23}" dt="2025-02-25T17:48:40.423" v="60" actId="478"/>
          <ac:spMkLst>
            <pc:docMk/>
            <pc:sldMk cId="4151554886" sldId="3122"/>
            <ac:spMk id="10" creationId="{C7A9D949-7514-539D-75D5-E3D993B28178}"/>
          </ac:spMkLst>
        </pc:spChg>
      </pc:sldChg>
      <pc:sldChg chg="add">
        <pc:chgData name="Ricker, Mari Anoushka - (rickerm)" userId="36c4affb-410f-4e4d-b1b7-e1e688b10c11" providerId="ADAL" clId="{E752862C-32D9-A142-8C2D-38C95D7B5D23}" dt="2025-02-25T17:47:50.435" v="51"/>
        <pc:sldMkLst>
          <pc:docMk/>
          <pc:sldMk cId="1858863121" sldId="3123"/>
        </pc:sldMkLst>
      </pc:sldChg>
      <pc:sldChg chg="add">
        <pc:chgData name="Ricker, Mari Anoushka - (rickerm)" userId="36c4affb-410f-4e4d-b1b7-e1e688b10c11" providerId="ADAL" clId="{E752862C-32D9-A142-8C2D-38C95D7B5D23}" dt="2025-02-25T17:47:50.435" v="51"/>
        <pc:sldMkLst>
          <pc:docMk/>
          <pc:sldMk cId="70935097" sldId="3124"/>
        </pc:sldMkLst>
      </pc:sldChg>
      <pc:sldChg chg="addSp delSp modSp add mod setBg">
        <pc:chgData name="Ricker, Mari Anoushka - (rickerm)" userId="36c4affb-410f-4e4d-b1b7-e1e688b10c11" providerId="ADAL" clId="{E752862C-32D9-A142-8C2D-38C95D7B5D23}" dt="2025-02-25T17:54:33.053" v="96" actId="1076"/>
        <pc:sldMkLst>
          <pc:docMk/>
          <pc:sldMk cId="349604003" sldId="3126"/>
        </pc:sldMkLst>
        <pc:spChg chg="mod ord">
          <ac:chgData name="Ricker, Mari Anoushka - (rickerm)" userId="36c4affb-410f-4e4d-b1b7-e1e688b10c11" providerId="ADAL" clId="{E752862C-32D9-A142-8C2D-38C95D7B5D23}" dt="2025-02-25T17:54:33.053" v="96" actId="1076"/>
          <ac:spMkLst>
            <pc:docMk/>
            <pc:sldMk cId="349604003" sldId="3126"/>
            <ac:spMk id="2" creationId="{E6A1E9D6-DF13-41F8-A6CC-0E4410EB0126}"/>
          </ac:spMkLst>
        </pc:spChg>
        <pc:spChg chg="mod">
          <ac:chgData name="Ricker, Mari Anoushka - (rickerm)" userId="36c4affb-410f-4e4d-b1b7-e1e688b10c11" providerId="ADAL" clId="{E752862C-32D9-A142-8C2D-38C95D7B5D23}" dt="2025-02-25T17:49:53.931" v="71" actId="26606"/>
          <ac:spMkLst>
            <pc:docMk/>
            <pc:sldMk cId="349604003" sldId="3126"/>
            <ac:spMk id="3" creationId="{9DAE88D2-671B-4C20-911B-953F701F9755}"/>
          </ac:spMkLst>
        </pc:spChg>
        <pc:spChg chg="add del">
          <ac:chgData name="Ricker, Mari Anoushka - (rickerm)" userId="36c4affb-410f-4e4d-b1b7-e1e688b10c11" providerId="ADAL" clId="{E752862C-32D9-A142-8C2D-38C95D7B5D23}" dt="2025-02-25T17:49:53.931" v="71" actId="26606"/>
          <ac:spMkLst>
            <pc:docMk/>
            <pc:sldMk cId="349604003" sldId="3126"/>
            <ac:spMk id="9" creationId="{3ECBE1F1-D69B-4AFA-ABD5-8E41720EF6DE}"/>
          </ac:spMkLst>
        </pc:spChg>
        <pc:spChg chg="add del">
          <ac:chgData name="Ricker, Mari Anoushka - (rickerm)" userId="36c4affb-410f-4e4d-b1b7-e1e688b10c11" providerId="ADAL" clId="{E752862C-32D9-A142-8C2D-38C95D7B5D23}" dt="2025-02-25T17:49:53.931" v="71" actId="26606"/>
          <ac:spMkLst>
            <pc:docMk/>
            <pc:sldMk cId="349604003" sldId="3126"/>
            <ac:spMk id="11" creationId="{603A6265-E10C-4B85-9C20-E75FCAF9CC63}"/>
          </ac:spMkLst>
        </pc:spChg>
        <pc:spChg chg="add">
          <ac:chgData name="Ricker, Mari Anoushka - (rickerm)" userId="36c4affb-410f-4e4d-b1b7-e1e688b10c11" providerId="ADAL" clId="{E752862C-32D9-A142-8C2D-38C95D7B5D23}" dt="2025-02-25T17:49:53.931" v="71" actId="26606"/>
          <ac:spMkLst>
            <pc:docMk/>
            <pc:sldMk cId="349604003" sldId="3126"/>
            <ac:spMk id="16" creationId="{C0763A76-9F1C-4FC5-82B7-DD475DA461B2}"/>
          </ac:spMkLst>
        </pc:spChg>
        <pc:spChg chg="add">
          <ac:chgData name="Ricker, Mari Anoushka - (rickerm)" userId="36c4affb-410f-4e4d-b1b7-e1e688b10c11" providerId="ADAL" clId="{E752862C-32D9-A142-8C2D-38C95D7B5D23}" dt="2025-02-25T17:49:53.931" v="71" actId="26606"/>
          <ac:spMkLst>
            <pc:docMk/>
            <pc:sldMk cId="349604003" sldId="3126"/>
            <ac:spMk id="18" creationId="{E81BF4F6-F2CF-4984-9D14-D6966D92F99F}"/>
          </ac:spMkLst>
        </pc:spChg>
        <pc:picChg chg="add del">
          <ac:chgData name="Ricker, Mari Anoushka - (rickerm)" userId="36c4affb-410f-4e4d-b1b7-e1e688b10c11" providerId="ADAL" clId="{E752862C-32D9-A142-8C2D-38C95D7B5D23}" dt="2025-02-25T17:49:50.661" v="70" actId="478"/>
          <ac:picMkLst>
            <pc:docMk/>
            <pc:sldMk cId="349604003" sldId="3126"/>
            <ac:picMk id="5" creationId="{653F4FC4-E441-E63A-47EC-3902FA39F798}"/>
          </ac:picMkLst>
        </pc:picChg>
        <pc:picChg chg="add mod">
          <ac:chgData name="Ricker, Mari Anoushka - (rickerm)" userId="36c4affb-410f-4e4d-b1b7-e1e688b10c11" providerId="ADAL" clId="{E752862C-32D9-A142-8C2D-38C95D7B5D23}" dt="2025-02-25T17:49:53.931" v="71" actId="26606"/>
          <ac:picMkLst>
            <pc:docMk/>
            <pc:sldMk cId="349604003" sldId="3126"/>
            <ac:picMk id="6" creationId="{886368F5-D83D-7FC6-7F38-9717F521B546}"/>
          </ac:picMkLst>
        </pc:picChg>
      </pc:sldChg>
      <pc:sldChg chg="addSp delSp modSp add mod setBg">
        <pc:chgData name="Ricker, Mari Anoushka - (rickerm)" userId="36c4affb-410f-4e4d-b1b7-e1e688b10c11" providerId="ADAL" clId="{E752862C-32D9-A142-8C2D-38C95D7B5D23}" dt="2025-02-25T17:50:51.633" v="78" actId="27636"/>
        <pc:sldMkLst>
          <pc:docMk/>
          <pc:sldMk cId="3762174708" sldId="3127"/>
        </pc:sldMkLst>
        <pc:spChg chg="mod ord">
          <ac:chgData name="Ricker, Mari Anoushka - (rickerm)" userId="36c4affb-410f-4e4d-b1b7-e1e688b10c11" providerId="ADAL" clId="{E752862C-32D9-A142-8C2D-38C95D7B5D23}" dt="2025-02-25T17:50:51.633" v="78" actId="27636"/>
          <ac:spMkLst>
            <pc:docMk/>
            <pc:sldMk cId="3762174708" sldId="3127"/>
            <ac:spMk id="2" creationId="{007FB267-787D-4166-B205-409C543F6FA7}"/>
          </ac:spMkLst>
        </pc:spChg>
        <pc:spChg chg="mod">
          <ac:chgData name="Ricker, Mari Anoushka - (rickerm)" userId="36c4affb-410f-4e4d-b1b7-e1e688b10c11" providerId="ADAL" clId="{E752862C-32D9-A142-8C2D-38C95D7B5D23}" dt="2025-02-25T17:50:29.476" v="73" actId="26606"/>
          <ac:spMkLst>
            <pc:docMk/>
            <pc:sldMk cId="3762174708" sldId="3127"/>
            <ac:spMk id="3" creationId="{F5A4340A-A74E-449E-9D17-BB6B772E0D8C}"/>
          </ac:spMkLst>
        </pc:spChg>
        <pc:spChg chg="add">
          <ac:chgData name="Ricker, Mari Anoushka - (rickerm)" userId="36c4affb-410f-4e4d-b1b7-e1e688b10c11" providerId="ADAL" clId="{E752862C-32D9-A142-8C2D-38C95D7B5D23}" dt="2025-02-25T17:50:29.476" v="73" actId="26606"/>
          <ac:spMkLst>
            <pc:docMk/>
            <pc:sldMk cId="3762174708" sldId="3127"/>
            <ac:spMk id="8" creationId="{C0763A76-9F1C-4FC5-82B7-DD475DA461B2}"/>
          </ac:spMkLst>
        </pc:spChg>
        <pc:spChg chg="add del">
          <ac:chgData name="Ricker, Mari Anoushka - (rickerm)" userId="36c4affb-410f-4e4d-b1b7-e1e688b10c11" providerId="ADAL" clId="{E752862C-32D9-A142-8C2D-38C95D7B5D23}" dt="2025-02-25T17:49:11.972" v="65" actId="26606"/>
          <ac:spMkLst>
            <pc:docMk/>
            <pc:sldMk cId="3762174708" sldId="3127"/>
            <ac:spMk id="9" creationId="{3ECBE1F1-D69B-4AFA-ABD5-8E41720EF6DE}"/>
          </ac:spMkLst>
        </pc:spChg>
        <pc:spChg chg="add del">
          <ac:chgData name="Ricker, Mari Anoushka - (rickerm)" userId="36c4affb-410f-4e4d-b1b7-e1e688b10c11" providerId="ADAL" clId="{E752862C-32D9-A142-8C2D-38C95D7B5D23}" dt="2025-02-25T17:49:11.972" v="65" actId="26606"/>
          <ac:spMkLst>
            <pc:docMk/>
            <pc:sldMk cId="3762174708" sldId="3127"/>
            <ac:spMk id="11" creationId="{603A6265-E10C-4B85-9C20-E75FCAF9CC63}"/>
          </ac:spMkLst>
        </pc:spChg>
        <pc:spChg chg="add">
          <ac:chgData name="Ricker, Mari Anoushka - (rickerm)" userId="36c4affb-410f-4e4d-b1b7-e1e688b10c11" providerId="ADAL" clId="{E752862C-32D9-A142-8C2D-38C95D7B5D23}" dt="2025-02-25T17:50:29.476" v="73" actId="26606"/>
          <ac:spMkLst>
            <pc:docMk/>
            <pc:sldMk cId="3762174708" sldId="3127"/>
            <ac:spMk id="13" creationId="{E81BF4F6-F2CF-4984-9D14-D6966D92F99F}"/>
          </ac:spMkLst>
        </pc:spChg>
        <pc:picChg chg="add del">
          <ac:chgData name="Ricker, Mari Anoushka - (rickerm)" userId="36c4affb-410f-4e4d-b1b7-e1e688b10c11" providerId="ADAL" clId="{E752862C-32D9-A142-8C2D-38C95D7B5D23}" dt="2025-02-25T17:49:11.972" v="65" actId="26606"/>
          <ac:picMkLst>
            <pc:docMk/>
            <pc:sldMk cId="3762174708" sldId="3127"/>
            <ac:picMk id="5" creationId="{11302513-051C-35EE-A4E1-714A0B6117F0}"/>
          </ac:picMkLst>
        </pc:picChg>
        <pc:picChg chg="add mod">
          <ac:chgData name="Ricker, Mari Anoushka - (rickerm)" userId="36c4affb-410f-4e4d-b1b7-e1e688b10c11" providerId="ADAL" clId="{E752862C-32D9-A142-8C2D-38C95D7B5D23}" dt="2025-02-25T17:50:29.476" v="73" actId="26606"/>
          <ac:picMkLst>
            <pc:docMk/>
            <pc:sldMk cId="3762174708" sldId="3127"/>
            <ac:picMk id="6" creationId="{932C9C20-F7F1-8397-CC9A-A2E6477AAA47}"/>
          </ac:picMkLst>
        </pc:picChg>
      </pc:sldChg>
      <pc:sldChg chg="add">
        <pc:chgData name="Ricker, Mari Anoushka - (rickerm)" userId="36c4affb-410f-4e4d-b1b7-e1e688b10c11" providerId="ADAL" clId="{E752862C-32D9-A142-8C2D-38C95D7B5D23}" dt="2025-02-25T17:47:50.435" v="51"/>
        <pc:sldMkLst>
          <pc:docMk/>
          <pc:sldMk cId="4236584231" sldId="2076137723"/>
        </pc:sldMkLst>
      </pc:sldChg>
      <pc:sldChg chg="addSp modSp add mod setBg">
        <pc:chgData name="Ricker, Mari Anoushka - (rickerm)" userId="36c4affb-410f-4e4d-b1b7-e1e688b10c11" providerId="ADAL" clId="{E752862C-32D9-A142-8C2D-38C95D7B5D23}" dt="2025-02-25T17:54:09.637" v="92" actId="255"/>
        <pc:sldMkLst>
          <pc:docMk/>
          <pc:sldMk cId="3690291636" sldId="2076137724"/>
        </pc:sldMkLst>
        <pc:spChg chg="mod ord">
          <ac:chgData name="Ricker, Mari Anoushka - (rickerm)" userId="36c4affb-410f-4e4d-b1b7-e1e688b10c11" providerId="ADAL" clId="{E752862C-32D9-A142-8C2D-38C95D7B5D23}" dt="2025-02-25T17:54:09.637" v="92" actId="255"/>
          <ac:spMkLst>
            <pc:docMk/>
            <pc:sldMk cId="3690291636" sldId="2076137724"/>
            <ac:spMk id="2" creationId="{FC31101F-2E0C-436A-A961-8552D19A10CF}"/>
          </ac:spMkLst>
        </pc:spChg>
        <pc:spChg chg="mod">
          <ac:chgData name="Ricker, Mari Anoushka - (rickerm)" userId="36c4affb-410f-4e4d-b1b7-e1e688b10c11" providerId="ADAL" clId="{E752862C-32D9-A142-8C2D-38C95D7B5D23}" dt="2025-02-25T17:53:45.954" v="87" actId="1076"/>
          <ac:spMkLst>
            <pc:docMk/>
            <pc:sldMk cId="3690291636" sldId="2076137724"/>
            <ac:spMk id="3" creationId="{56E8FE36-4CA9-4A75-96F9-07F242A47786}"/>
          </ac:spMkLst>
        </pc:spChg>
        <pc:spChg chg="add">
          <ac:chgData name="Ricker, Mari Anoushka - (rickerm)" userId="36c4affb-410f-4e4d-b1b7-e1e688b10c11" providerId="ADAL" clId="{E752862C-32D9-A142-8C2D-38C95D7B5D23}" dt="2025-02-25T17:52:46.521" v="80" actId="26606"/>
          <ac:spMkLst>
            <pc:docMk/>
            <pc:sldMk cId="3690291636" sldId="2076137724"/>
            <ac:spMk id="10" creationId="{9F7D5CDA-D291-4307-BF55-1381FED29634}"/>
          </ac:spMkLst>
        </pc:spChg>
        <pc:picChg chg="add mod">
          <ac:chgData name="Ricker, Mari Anoushka - (rickerm)" userId="36c4affb-410f-4e4d-b1b7-e1e688b10c11" providerId="ADAL" clId="{E752862C-32D9-A142-8C2D-38C95D7B5D23}" dt="2025-02-25T17:52:46.521" v="80" actId="26606"/>
          <ac:picMkLst>
            <pc:docMk/>
            <pc:sldMk cId="3690291636" sldId="2076137724"/>
            <ac:picMk id="5" creationId="{5C19B7DE-D796-10FB-39DA-F4FEAB374304}"/>
          </ac:picMkLst>
        </pc:picChg>
      </pc:sldChg>
      <pc:sldChg chg="addSp delSp modSp new mod setBg">
        <pc:chgData name="Ricker, Mari Anoushka - (rickerm)" userId="36c4affb-410f-4e4d-b1b7-e1e688b10c11" providerId="ADAL" clId="{E752862C-32D9-A142-8C2D-38C95D7B5D23}" dt="2025-02-25T17:56:55.588" v="115" actId="26606"/>
        <pc:sldMkLst>
          <pc:docMk/>
          <pc:sldMk cId="2195085242" sldId="2076137725"/>
        </pc:sldMkLst>
        <pc:spChg chg="del mod ord">
          <ac:chgData name="Ricker, Mari Anoushka - (rickerm)" userId="36c4affb-410f-4e4d-b1b7-e1e688b10c11" providerId="ADAL" clId="{E752862C-32D9-A142-8C2D-38C95D7B5D23}" dt="2025-02-25T17:56:52.651" v="114" actId="478"/>
          <ac:spMkLst>
            <pc:docMk/>
            <pc:sldMk cId="2195085242" sldId="2076137725"/>
            <ac:spMk id="2" creationId="{BEF46D02-CA4D-8D13-AF29-65C397C79ED5}"/>
          </ac:spMkLst>
        </pc:spChg>
        <pc:spChg chg="del">
          <ac:chgData name="Ricker, Mari Anoushka - (rickerm)" userId="36c4affb-410f-4e4d-b1b7-e1e688b10c11" providerId="ADAL" clId="{E752862C-32D9-A142-8C2D-38C95D7B5D23}" dt="2025-02-25T17:56:44.214" v="110"/>
          <ac:spMkLst>
            <pc:docMk/>
            <pc:sldMk cId="2195085242" sldId="2076137725"/>
            <ac:spMk id="3" creationId="{9502A5E9-7B15-FAF1-BC71-3D36C394F254}"/>
          </ac:spMkLst>
        </pc:spChg>
        <pc:spChg chg="add">
          <ac:chgData name="Ricker, Mari Anoushka - (rickerm)" userId="36c4affb-410f-4e4d-b1b7-e1e688b10c11" providerId="ADAL" clId="{E752862C-32D9-A142-8C2D-38C95D7B5D23}" dt="2025-02-25T17:56:55.588" v="115" actId="26606"/>
          <ac:spMkLst>
            <pc:docMk/>
            <pc:sldMk cId="2195085242" sldId="2076137725"/>
            <ac:spMk id="1028" creationId="{42A4FC2C-047E-45A5-965D-8E1E3BF09BC6}"/>
          </ac:spMkLst>
        </pc:spChg>
        <pc:spChg chg="add del">
          <ac:chgData name="Ricker, Mari Anoushka - (rickerm)" userId="36c4affb-410f-4e4d-b1b7-e1e688b10c11" providerId="ADAL" clId="{E752862C-32D9-A142-8C2D-38C95D7B5D23}" dt="2025-02-25T17:56:48.092" v="112" actId="26606"/>
          <ac:spMkLst>
            <pc:docMk/>
            <pc:sldMk cId="2195085242" sldId="2076137725"/>
            <ac:spMk id="1031" creationId="{37C89E4B-3C9F-44B9-8B86-D9E3D112D8EC}"/>
          </ac:spMkLst>
        </pc:spChg>
        <pc:picChg chg="add mod">
          <ac:chgData name="Ricker, Mari Anoushka - (rickerm)" userId="36c4affb-410f-4e4d-b1b7-e1e688b10c11" providerId="ADAL" clId="{E752862C-32D9-A142-8C2D-38C95D7B5D23}" dt="2025-02-25T17:56:55.588" v="115" actId="26606"/>
          <ac:picMkLst>
            <pc:docMk/>
            <pc:sldMk cId="2195085242" sldId="2076137725"/>
            <ac:picMk id="1026" creationId="{B3073D6A-2EAB-C654-C995-87CBEC815B1D}"/>
          </ac:picMkLst>
        </pc:picChg>
        <pc:cxnChg chg="add del">
          <ac:chgData name="Ricker, Mari Anoushka - (rickerm)" userId="36c4affb-410f-4e4d-b1b7-e1e688b10c11" providerId="ADAL" clId="{E752862C-32D9-A142-8C2D-38C95D7B5D23}" dt="2025-02-25T17:56:48.092" v="112" actId="26606"/>
          <ac:cxnSpMkLst>
            <pc:docMk/>
            <pc:sldMk cId="2195085242" sldId="2076137725"/>
            <ac:cxnSpMk id="1033" creationId="{AA2EAA10-076F-46BD-8F0F-B9A2FB77A85C}"/>
          </ac:cxnSpMkLst>
        </pc:cxnChg>
        <pc:cxnChg chg="add del">
          <ac:chgData name="Ricker, Mari Anoushka - (rickerm)" userId="36c4affb-410f-4e4d-b1b7-e1e688b10c11" providerId="ADAL" clId="{E752862C-32D9-A142-8C2D-38C95D7B5D23}" dt="2025-02-25T17:56:48.092" v="112" actId="26606"/>
          <ac:cxnSpMkLst>
            <pc:docMk/>
            <pc:sldMk cId="2195085242" sldId="2076137725"/>
            <ac:cxnSpMk id="1035" creationId="{D891E407-403B-4764-86C9-33A56D3BCAA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3294C-593D-044E-A63C-936C481333A6}"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6F79838E-A02B-6747-B07D-8D4216369C42}">
      <dgm:prSet phldrT="[Text]"/>
      <dgm:spPr/>
      <dgm:t>
        <a:bodyPr/>
        <a:lstStyle/>
        <a:p>
          <a:r>
            <a:rPr lang="en-US" dirty="0"/>
            <a:t>MENTEE</a:t>
          </a:r>
        </a:p>
      </dgm:t>
    </dgm:pt>
    <dgm:pt modelId="{C7D9D629-6043-5247-B5F1-AB1EDE657319}" type="parTrans" cxnId="{6A35ABA7-D7F7-2E41-B5BD-3388A9D2CE23}">
      <dgm:prSet/>
      <dgm:spPr/>
      <dgm:t>
        <a:bodyPr/>
        <a:lstStyle/>
        <a:p>
          <a:endParaRPr lang="en-US"/>
        </a:p>
      </dgm:t>
    </dgm:pt>
    <dgm:pt modelId="{1F7873FF-265A-F245-BCA5-FE7BC9934BD6}" type="sibTrans" cxnId="{6A35ABA7-D7F7-2E41-B5BD-3388A9D2CE23}">
      <dgm:prSet/>
      <dgm:spPr/>
      <dgm:t>
        <a:bodyPr/>
        <a:lstStyle/>
        <a:p>
          <a:endParaRPr lang="en-US"/>
        </a:p>
      </dgm:t>
    </dgm:pt>
    <dgm:pt modelId="{7A2C5AB6-F7A9-DF4F-A7D9-7988FAE6AEC6}">
      <dgm:prSet phldrT="[Text]"/>
      <dgm:spPr>
        <a:solidFill>
          <a:srgbClr val="FFFF00">
            <a:alpha val="50000"/>
          </a:srgbClr>
        </a:solidFill>
        <a:ln>
          <a:solidFill>
            <a:schemeClr val="bg1"/>
          </a:solidFill>
        </a:ln>
      </dgm:spPr>
      <dgm:t>
        <a:bodyPr/>
        <a:lstStyle/>
        <a:p>
          <a:r>
            <a:rPr lang="en-US" dirty="0"/>
            <a:t>MENTOR</a:t>
          </a:r>
        </a:p>
      </dgm:t>
    </dgm:pt>
    <dgm:pt modelId="{74041E5D-839E-1647-B025-0EB5AC788BFF}" type="parTrans" cxnId="{9487EF61-69FE-8047-BB2F-211BCA2E8D3A}">
      <dgm:prSet/>
      <dgm:spPr/>
      <dgm:t>
        <a:bodyPr/>
        <a:lstStyle/>
        <a:p>
          <a:endParaRPr lang="en-US"/>
        </a:p>
      </dgm:t>
    </dgm:pt>
    <dgm:pt modelId="{8DB21EAD-D0A3-2A4B-9CBC-01A2F190337E}" type="sibTrans" cxnId="{9487EF61-69FE-8047-BB2F-211BCA2E8D3A}">
      <dgm:prSet/>
      <dgm:spPr/>
      <dgm:t>
        <a:bodyPr/>
        <a:lstStyle/>
        <a:p>
          <a:endParaRPr lang="en-US"/>
        </a:p>
      </dgm:t>
    </dgm:pt>
    <dgm:pt modelId="{82C3C78C-DB70-FE49-AF3F-CE6ECB53EFEA}">
      <dgm:prSet phldrT="[Text]"/>
      <dgm:spPr>
        <a:solidFill>
          <a:srgbClr val="7030A0">
            <a:alpha val="50000"/>
          </a:srgbClr>
        </a:solidFill>
      </dgm:spPr>
      <dgm:t>
        <a:bodyPr/>
        <a:lstStyle/>
        <a:p>
          <a:r>
            <a:rPr lang="en-US" dirty="0"/>
            <a:t>COACH</a:t>
          </a:r>
        </a:p>
      </dgm:t>
    </dgm:pt>
    <dgm:pt modelId="{780607DE-429C-854C-9FD9-61F25A2F1E1A}" type="parTrans" cxnId="{DEEFB213-87EA-064B-AEA6-3415E6A24DA1}">
      <dgm:prSet/>
      <dgm:spPr/>
      <dgm:t>
        <a:bodyPr/>
        <a:lstStyle/>
        <a:p>
          <a:endParaRPr lang="en-US"/>
        </a:p>
      </dgm:t>
    </dgm:pt>
    <dgm:pt modelId="{FCC42FA1-4A55-B549-AD43-C64F1BA868A5}" type="sibTrans" cxnId="{DEEFB213-87EA-064B-AEA6-3415E6A24DA1}">
      <dgm:prSet/>
      <dgm:spPr/>
      <dgm:t>
        <a:bodyPr/>
        <a:lstStyle/>
        <a:p>
          <a:endParaRPr lang="en-US"/>
        </a:p>
      </dgm:t>
    </dgm:pt>
    <dgm:pt modelId="{0E7CAB0E-9685-784B-819E-5C8064D860C8}">
      <dgm:prSet phldrT="[Text]"/>
      <dgm:spPr>
        <a:solidFill>
          <a:srgbClr val="00B050">
            <a:alpha val="50000"/>
          </a:srgbClr>
        </a:solidFill>
      </dgm:spPr>
      <dgm:t>
        <a:bodyPr/>
        <a:lstStyle/>
        <a:p>
          <a:r>
            <a:rPr lang="en-US" dirty="0"/>
            <a:t>SPONSOR</a:t>
          </a:r>
        </a:p>
      </dgm:t>
    </dgm:pt>
    <dgm:pt modelId="{131EB368-EB58-904A-9221-184AA4A4F8FA}" type="parTrans" cxnId="{7F1E6E52-200F-D646-B50B-B441A4DAE102}">
      <dgm:prSet/>
      <dgm:spPr/>
      <dgm:t>
        <a:bodyPr/>
        <a:lstStyle/>
        <a:p>
          <a:endParaRPr lang="en-US"/>
        </a:p>
      </dgm:t>
    </dgm:pt>
    <dgm:pt modelId="{11B7EF44-0765-E145-AC47-60D441449A73}" type="sibTrans" cxnId="{7F1E6E52-200F-D646-B50B-B441A4DAE102}">
      <dgm:prSet/>
      <dgm:spPr/>
      <dgm:t>
        <a:bodyPr/>
        <a:lstStyle/>
        <a:p>
          <a:endParaRPr lang="en-US"/>
        </a:p>
      </dgm:t>
    </dgm:pt>
    <dgm:pt modelId="{E73B004F-28D8-9248-AF01-9A97B0E60614}">
      <dgm:prSet phldrT="[Text]"/>
      <dgm:spPr>
        <a:solidFill>
          <a:srgbClr val="FF0000">
            <a:alpha val="50000"/>
          </a:srgbClr>
        </a:solidFill>
      </dgm:spPr>
      <dgm:t>
        <a:bodyPr/>
        <a:lstStyle/>
        <a:p>
          <a:r>
            <a:rPr lang="en-US" dirty="0"/>
            <a:t>ROLE MODEL</a:t>
          </a:r>
        </a:p>
      </dgm:t>
    </dgm:pt>
    <dgm:pt modelId="{BF258D7A-5A27-1F48-AFDA-2916B93B38E0}" type="parTrans" cxnId="{1162E770-6F78-9F42-88AF-A983E5A8D980}">
      <dgm:prSet/>
      <dgm:spPr/>
      <dgm:t>
        <a:bodyPr/>
        <a:lstStyle/>
        <a:p>
          <a:endParaRPr lang="en-US"/>
        </a:p>
      </dgm:t>
    </dgm:pt>
    <dgm:pt modelId="{68CC08A6-F108-644F-940C-D719C32C535A}" type="sibTrans" cxnId="{1162E770-6F78-9F42-88AF-A983E5A8D980}">
      <dgm:prSet/>
      <dgm:spPr/>
      <dgm:t>
        <a:bodyPr/>
        <a:lstStyle/>
        <a:p>
          <a:endParaRPr lang="en-US"/>
        </a:p>
      </dgm:t>
    </dgm:pt>
    <dgm:pt modelId="{1F78656B-1125-6942-9BC2-B9CD43506C96}">
      <dgm:prSet/>
      <dgm:spPr>
        <a:solidFill>
          <a:srgbClr val="00B0F0">
            <a:alpha val="50000"/>
          </a:srgbClr>
        </a:solidFill>
      </dgm:spPr>
      <dgm:t>
        <a:bodyPr/>
        <a:lstStyle/>
        <a:p>
          <a:r>
            <a:rPr lang="en-US" dirty="0"/>
            <a:t>ADVOCATE</a:t>
          </a:r>
        </a:p>
      </dgm:t>
    </dgm:pt>
    <dgm:pt modelId="{B2FF1130-B94B-3C48-9A7D-70EADE6D5D41}" type="parTrans" cxnId="{6FAC38F0-E368-8D47-9D54-7668202D58C4}">
      <dgm:prSet/>
      <dgm:spPr/>
      <dgm:t>
        <a:bodyPr/>
        <a:lstStyle/>
        <a:p>
          <a:endParaRPr lang="en-US"/>
        </a:p>
      </dgm:t>
    </dgm:pt>
    <dgm:pt modelId="{DC6D78E2-E664-7942-98F0-E5C95083EEE4}" type="sibTrans" cxnId="{6FAC38F0-E368-8D47-9D54-7668202D58C4}">
      <dgm:prSet/>
      <dgm:spPr/>
      <dgm:t>
        <a:bodyPr/>
        <a:lstStyle/>
        <a:p>
          <a:endParaRPr lang="en-US"/>
        </a:p>
      </dgm:t>
    </dgm:pt>
    <dgm:pt modelId="{6A7F59BC-BAD4-334F-AF4B-2CF58810EC89}" type="pres">
      <dgm:prSet presAssocID="{54E3294C-593D-044E-A63C-936C481333A6}" presName="composite" presStyleCnt="0">
        <dgm:presLayoutVars>
          <dgm:chMax val="1"/>
          <dgm:dir/>
          <dgm:resizeHandles val="exact"/>
        </dgm:presLayoutVars>
      </dgm:prSet>
      <dgm:spPr/>
    </dgm:pt>
    <dgm:pt modelId="{494A60F5-4523-3842-A13E-C2130D174683}" type="pres">
      <dgm:prSet presAssocID="{54E3294C-593D-044E-A63C-936C481333A6}" presName="radial" presStyleCnt="0">
        <dgm:presLayoutVars>
          <dgm:animLvl val="ctr"/>
        </dgm:presLayoutVars>
      </dgm:prSet>
      <dgm:spPr/>
    </dgm:pt>
    <dgm:pt modelId="{BC662848-DF99-A949-B462-B800A1C204D9}" type="pres">
      <dgm:prSet presAssocID="{6F79838E-A02B-6747-B07D-8D4216369C42}" presName="centerShape" presStyleLbl="vennNode1" presStyleIdx="0" presStyleCnt="6"/>
      <dgm:spPr/>
    </dgm:pt>
    <dgm:pt modelId="{C3A0CB08-8AAA-4B48-9CBF-ECA255DAF880}" type="pres">
      <dgm:prSet presAssocID="{7A2C5AB6-F7A9-DF4F-A7D9-7988FAE6AEC6}" presName="node" presStyleLbl="vennNode1" presStyleIdx="1" presStyleCnt="6">
        <dgm:presLayoutVars>
          <dgm:bulletEnabled val="1"/>
        </dgm:presLayoutVars>
      </dgm:prSet>
      <dgm:spPr/>
    </dgm:pt>
    <dgm:pt modelId="{122E9E6C-8492-3144-9D91-A9706B8F72D7}" type="pres">
      <dgm:prSet presAssocID="{82C3C78C-DB70-FE49-AF3F-CE6ECB53EFEA}" presName="node" presStyleLbl="vennNode1" presStyleIdx="2" presStyleCnt="6">
        <dgm:presLayoutVars>
          <dgm:bulletEnabled val="1"/>
        </dgm:presLayoutVars>
      </dgm:prSet>
      <dgm:spPr/>
    </dgm:pt>
    <dgm:pt modelId="{F039B801-78FD-DD40-B11D-137FFCC9FBF4}" type="pres">
      <dgm:prSet presAssocID="{0E7CAB0E-9685-784B-819E-5C8064D860C8}" presName="node" presStyleLbl="vennNode1" presStyleIdx="3" presStyleCnt="6">
        <dgm:presLayoutVars>
          <dgm:bulletEnabled val="1"/>
        </dgm:presLayoutVars>
      </dgm:prSet>
      <dgm:spPr/>
    </dgm:pt>
    <dgm:pt modelId="{ECE71C8B-0657-5D45-9595-16DA337BF83F}" type="pres">
      <dgm:prSet presAssocID="{E73B004F-28D8-9248-AF01-9A97B0E60614}" presName="node" presStyleLbl="vennNode1" presStyleIdx="4" presStyleCnt="6">
        <dgm:presLayoutVars>
          <dgm:bulletEnabled val="1"/>
        </dgm:presLayoutVars>
      </dgm:prSet>
      <dgm:spPr/>
    </dgm:pt>
    <dgm:pt modelId="{F6053E2C-1BEE-1A4B-AAA7-71B82CCC02D0}" type="pres">
      <dgm:prSet presAssocID="{1F78656B-1125-6942-9BC2-B9CD43506C96}" presName="node" presStyleLbl="vennNode1" presStyleIdx="5" presStyleCnt="6">
        <dgm:presLayoutVars>
          <dgm:bulletEnabled val="1"/>
        </dgm:presLayoutVars>
      </dgm:prSet>
      <dgm:spPr/>
    </dgm:pt>
  </dgm:ptLst>
  <dgm:cxnLst>
    <dgm:cxn modelId="{DEEFB213-87EA-064B-AEA6-3415E6A24DA1}" srcId="{6F79838E-A02B-6747-B07D-8D4216369C42}" destId="{82C3C78C-DB70-FE49-AF3F-CE6ECB53EFEA}" srcOrd="1" destOrd="0" parTransId="{780607DE-429C-854C-9FD9-61F25A2F1E1A}" sibTransId="{FCC42FA1-4A55-B549-AD43-C64F1BA868A5}"/>
    <dgm:cxn modelId="{6626CD17-BB02-E44E-99B1-981E64DE4B49}" type="presOf" srcId="{0E7CAB0E-9685-784B-819E-5C8064D860C8}" destId="{F039B801-78FD-DD40-B11D-137FFCC9FBF4}" srcOrd="0" destOrd="0" presId="urn:microsoft.com/office/officeart/2005/8/layout/radial3"/>
    <dgm:cxn modelId="{D866D921-C6EE-3742-AA23-741BD896DAC1}" type="presOf" srcId="{E73B004F-28D8-9248-AF01-9A97B0E60614}" destId="{ECE71C8B-0657-5D45-9595-16DA337BF83F}" srcOrd="0" destOrd="0" presId="urn:microsoft.com/office/officeart/2005/8/layout/radial3"/>
    <dgm:cxn modelId="{5C9FE229-3F82-AA49-9714-5DA3BC326A0C}" type="presOf" srcId="{1F78656B-1125-6942-9BC2-B9CD43506C96}" destId="{F6053E2C-1BEE-1A4B-AAA7-71B82CCC02D0}" srcOrd="0" destOrd="0" presId="urn:microsoft.com/office/officeart/2005/8/layout/radial3"/>
    <dgm:cxn modelId="{85947C2E-245E-6541-8B39-84A4FF15CC44}" type="presOf" srcId="{6F79838E-A02B-6747-B07D-8D4216369C42}" destId="{BC662848-DF99-A949-B462-B800A1C204D9}" srcOrd="0" destOrd="0" presId="urn:microsoft.com/office/officeart/2005/8/layout/radial3"/>
    <dgm:cxn modelId="{A3F4A431-B7AD-5C46-B1F2-54FE345D467E}" type="presOf" srcId="{82C3C78C-DB70-FE49-AF3F-CE6ECB53EFEA}" destId="{122E9E6C-8492-3144-9D91-A9706B8F72D7}" srcOrd="0" destOrd="0" presId="urn:microsoft.com/office/officeart/2005/8/layout/radial3"/>
    <dgm:cxn modelId="{7F1E6E52-200F-D646-B50B-B441A4DAE102}" srcId="{6F79838E-A02B-6747-B07D-8D4216369C42}" destId="{0E7CAB0E-9685-784B-819E-5C8064D860C8}" srcOrd="2" destOrd="0" parTransId="{131EB368-EB58-904A-9221-184AA4A4F8FA}" sibTransId="{11B7EF44-0765-E145-AC47-60D441449A73}"/>
    <dgm:cxn modelId="{AB378153-E220-0247-B2B6-3C439B2F0958}" type="presOf" srcId="{7A2C5AB6-F7A9-DF4F-A7D9-7988FAE6AEC6}" destId="{C3A0CB08-8AAA-4B48-9CBF-ECA255DAF880}" srcOrd="0" destOrd="0" presId="urn:microsoft.com/office/officeart/2005/8/layout/radial3"/>
    <dgm:cxn modelId="{9487EF61-69FE-8047-BB2F-211BCA2E8D3A}" srcId="{6F79838E-A02B-6747-B07D-8D4216369C42}" destId="{7A2C5AB6-F7A9-DF4F-A7D9-7988FAE6AEC6}" srcOrd="0" destOrd="0" parTransId="{74041E5D-839E-1647-B025-0EB5AC788BFF}" sibTransId="{8DB21EAD-D0A3-2A4B-9CBC-01A2F190337E}"/>
    <dgm:cxn modelId="{1162E770-6F78-9F42-88AF-A983E5A8D980}" srcId="{6F79838E-A02B-6747-B07D-8D4216369C42}" destId="{E73B004F-28D8-9248-AF01-9A97B0E60614}" srcOrd="3" destOrd="0" parTransId="{BF258D7A-5A27-1F48-AFDA-2916B93B38E0}" sibTransId="{68CC08A6-F108-644F-940C-D719C32C535A}"/>
    <dgm:cxn modelId="{6A35ABA7-D7F7-2E41-B5BD-3388A9D2CE23}" srcId="{54E3294C-593D-044E-A63C-936C481333A6}" destId="{6F79838E-A02B-6747-B07D-8D4216369C42}" srcOrd="0" destOrd="0" parTransId="{C7D9D629-6043-5247-B5F1-AB1EDE657319}" sibTransId="{1F7873FF-265A-F245-BCA5-FE7BC9934BD6}"/>
    <dgm:cxn modelId="{ACA08BC7-3653-E844-887B-D764E4E580AE}" type="presOf" srcId="{54E3294C-593D-044E-A63C-936C481333A6}" destId="{6A7F59BC-BAD4-334F-AF4B-2CF58810EC89}" srcOrd="0" destOrd="0" presId="urn:microsoft.com/office/officeart/2005/8/layout/radial3"/>
    <dgm:cxn modelId="{6FAC38F0-E368-8D47-9D54-7668202D58C4}" srcId="{6F79838E-A02B-6747-B07D-8D4216369C42}" destId="{1F78656B-1125-6942-9BC2-B9CD43506C96}" srcOrd="4" destOrd="0" parTransId="{B2FF1130-B94B-3C48-9A7D-70EADE6D5D41}" sibTransId="{DC6D78E2-E664-7942-98F0-E5C95083EEE4}"/>
    <dgm:cxn modelId="{68CAFA49-693D-CB4B-9BD5-EAB74B5A644B}" type="presParOf" srcId="{6A7F59BC-BAD4-334F-AF4B-2CF58810EC89}" destId="{494A60F5-4523-3842-A13E-C2130D174683}" srcOrd="0" destOrd="0" presId="urn:microsoft.com/office/officeart/2005/8/layout/radial3"/>
    <dgm:cxn modelId="{C87D15E9-9409-6940-B8F1-DC95DBF29193}" type="presParOf" srcId="{494A60F5-4523-3842-A13E-C2130D174683}" destId="{BC662848-DF99-A949-B462-B800A1C204D9}" srcOrd="0" destOrd="0" presId="urn:microsoft.com/office/officeart/2005/8/layout/radial3"/>
    <dgm:cxn modelId="{1BEE394F-D677-684F-92EC-7D69039ABAA6}" type="presParOf" srcId="{494A60F5-4523-3842-A13E-C2130D174683}" destId="{C3A0CB08-8AAA-4B48-9CBF-ECA255DAF880}" srcOrd="1" destOrd="0" presId="urn:microsoft.com/office/officeart/2005/8/layout/radial3"/>
    <dgm:cxn modelId="{48B1DD8A-43ED-B547-9628-84EA5376053B}" type="presParOf" srcId="{494A60F5-4523-3842-A13E-C2130D174683}" destId="{122E9E6C-8492-3144-9D91-A9706B8F72D7}" srcOrd="2" destOrd="0" presId="urn:microsoft.com/office/officeart/2005/8/layout/radial3"/>
    <dgm:cxn modelId="{D0FD04C6-A6BD-5E48-80CF-234135A85E57}" type="presParOf" srcId="{494A60F5-4523-3842-A13E-C2130D174683}" destId="{F039B801-78FD-DD40-B11D-137FFCC9FBF4}" srcOrd="3" destOrd="0" presId="urn:microsoft.com/office/officeart/2005/8/layout/radial3"/>
    <dgm:cxn modelId="{01ED4CBE-70D8-B843-8B6F-C330545EDA97}" type="presParOf" srcId="{494A60F5-4523-3842-A13E-C2130D174683}" destId="{ECE71C8B-0657-5D45-9595-16DA337BF83F}" srcOrd="4" destOrd="0" presId="urn:microsoft.com/office/officeart/2005/8/layout/radial3"/>
    <dgm:cxn modelId="{E3FC1AE1-D836-6D48-9D94-67CAF5B85B84}" type="presParOf" srcId="{494A60F5-4523-3842-A13E-C2130D174683}" destId="{F6053E2C-1BEE-1A4B-AAA7-71B82CCC02D0}"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62848-DF99-A949-B462-B800A1C204D9}">
      <dsp:nvSpPr>
        <dsp:cNvPr id="0" name=""/>
        <dsp:cNvSpPr/>
      </dsp:nvSpPr>
      <dsp:spPr>
        <a:xfrm>
          <a:off x="2505604" y="1344555"/>
          <a:ext cx="3116791" cy="311679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MENTEE</a:t>
          </a:r>
        </a:p>
      </dsp:txBody>
      <dsp:txXfrm>
        <a:off x="2962047" y="1800998"/>
        <a:ext cx="2203905" cy="2203905"/>
      </dsp:txXfrm>
    </dsp:sp>
    <dsp:sp modelId="{C3A0CB08-8AAA-4B48-9CBF-ECA255DAF880}">
      <dsp:nvSpPr>
        <dsp:cNvPr id="0" name=""/>
        <dsp:cNvSpPr/>
      </dsp:nvSpPr>
      <dsp:spPr>
        <a:xfrm>
          <a:off x="3284802" y="96160"/>
          <a:ext cx="1558395" cy="1558395"/>
        </a:xfrm>
        <a:prstGeom prst="ellipse">
          <a:avLst/>
        </a:prstGeom>
        <a:solidFill>
          <a:srgbClr val="FFFF00">
            <a:alpha val="50000"/>
          </a:srgb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MENTOR</a:t>
          </a:r>
        </a:p>
      </dsp:txBody>
      <dsp:txXfrm>
        <a:off x="3513024" y="324382"/>
        <a:ext cx="1101951" cy="1101951"/>
      </dsp:txXfrm>
    </dsp:sp>
    <dsp:sp modelId="{122E9E6C-8492-3144-9D91-A9706B8F72D7}">
      <dsp:nvSpPr>
        <dsp:cNvPr id="0" name=""/>
        <dsp:cNvSpPr/>
      </dsp:nvSpPr>
      <dsp:spPr>
        <a:xfrm>
          <a:off x="5213157" y="1497192"/>
          <a:ext cx="1558395" cy="1558395"/>
        </a:xfrm>
        <a:prstGeom prst="ellipse">
          <a:avLst/>
        </a:prstGeom>
        <a:solidFill>
          <a:srgbClr val="7030A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COACH</a:t>
          </a:r>
        </a:p>
      </dsp:txBody>
      <dsp:txXfrm>
        <a:off x="5441379" y="1725414"/>
        <a:ext cx="1101951" cy="1101951"/>
      </dsp:txXfrm>
    </dsp:sp>
    <dsp:sp modelId="{F039B801-78FD-DD40-B11D-137FFCC9FBF4}">
      <dsp:nvSpPr>
        <dsp:cNvPr id="0" name=""/>
        <dsp:cNvSpPr/>
      </dsp:nvSpPr>
      <dsp:spPr>
        <a:xfrm>
          <a:off x="4476591" y="3764110"/>
          <a:ext cx="1558395" cy="1558395"/>
        </a:xfrm>
        <a:prstGeom prst="ellipse">
          <a:avLst/>
        </a:prstGeom>
        <a:solidFill>
          <a:srgbClr val="00B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SPONSOR</a:t>
          </a:r>
        </a:p>
      </dsp:txBody>
      <dsp:txXfrm>
        <a:off x="4704813" y="3992332"/>
        <a:ext cx="1101951" cy="1101951"/>
      </dsp:txXfrm>
    </dsp:sp>
    <dsp:sp modelId="{ECE71C8B-0657-5D45-9595-16DA337BF83F}">
      <dsp:nvSpPr>
        <dsp:cNvPr id="0" name=""/>
        <dsp:cNvSpPr/>
      </dsp:nvSpPr>
      <dsp:spPr>
        <a:xfrm>
          <a:off x="2093012" y="3764110"/>
          <a:ext cx="1558395" cy="1558395"/>
        </a:xfrm>
        <a:prstGeom prst="ellipse">
          <a:avLst/>
        </a:prstGeom>
        <a:solidFill>
          <a:srgbClr val="FF000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ROLE MODEL</a:t>
          </a:r>
        </a:p>
      </dsp:txBody>
      <dsp:txXfrm>
        <a:off x="2321234" y="3992332"/>
        <a:ext cx="1101951" cy="1101951"/>
      </dsp:txXfrm>
    </dsp:sp>
    <dsp:sp modelId="{F6053E2C-1BEE-1A4B-AAA7-71B82CCC02D0}">
      <dsp:nvSpPr>
        <dsp:cNvPr id="0" name=""/>
        <dsp:cNvSpPr/>
      </dsp:nvSpPr>
      <dsp:spPr>
        <a:xfrm>
          <a:off x="1356446" y="1497192"/>
          <a:ext cx="1558395" cy="1558395"/>
        </a:xfrm>
        <a:prstGeom prst="ellipse">
          <a:avLst/>
        </a:prstGeom>
        <a:solidFill>
          <a:srgbClr val="00B0F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ADVOCATE</a:t>
          </a:r>
        </a:p>
      </dsp:txBody>
      <dsp:txXfrm>
        <a:off x="1584668" y="1725414"/>
        <a:ext cx="1101951" cy="110195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54AEA-B5A7-4D46-B8EA-29ABA6F2397E}" type="datetimeFigureOut">
              <a:rPr lang="en-US" smtClean="0"/>
              <a:t>2/26/25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A839C-CAAA-EC40-9220-954F1CE7F683}" type="slidenum">
              <a:rPr lang="en-US" smtClean="0"/>
              <a:t>‹#›</a:t>
            </a:fld>
            <a:endParaRPr lang="en-US"/>
          </a:p>
        </p:txBody>
      </p:sp>
    </p:spTree>
    <p:extLst>
      <p:ext uri="{BB962C8B-B14F-4D97-AF65-F5344CB8AC3E}">
        <p14:creationId xmlns:p14="http://schemas.microsoft.com/office/powerpoint/2010/main" val="95505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professional.dce.harvard.edu/blog/6-tips-for-building-a-better-workplace-culture/" TargetMode="External"/><Relationship Id="rId3" Type="http://schemas.openxmlformats.org/officeDocument/2006/relationships/hyperlink" Target="https://professional.dce.harvard.edu/blog/8-ways-you-can-improve-your-communication-skills/" TargetMode="External"/><Relationship Id="rId7" Type="http://schemas.openxmlformats.org/officeDocument/2006/relationships/hyperlink" Target="https://professional.dce.harvard.edu/blog/how-to-improve-your-emotional-intelligenc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professional.dce.harvard.edu/blog/mastering-the-basics-of-communication/" TargetMode="External"/><Relationship Id="rId5" Type="http://schemas.openxmlformats.org/officeDocument/2006/relationships/hyperlink" Target="https://professional.dce.harvard.edu/communications-programs/" TargetMode="External"/><Relationship Id="rId4" Type="http://schemas.openxmlformats.org/officeDocument/2006/relationships/hyperlink" Target="https://www.forbes.com/sites/jacquelynsmith/2013/03/11/10-nonverbal-cues-that-convey-confidence-at-work/?sh=49f95bf05e1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A839C-CAAA-EC40-9220-954F1CE7F683}" type="slidenum">
              <a:rPr lang="en-US" smtClean="0"/>
              <a:t>1</a:t>
            </a:fld>
            <a:endParaRPr lang="en-US"/>
          </a:p>
        </p:txBody>
      </p:sp>
    </p:spTree>
    <p:extLst>
      <p:ext uri="{BB962C8B-B14F-4D97-AF65-F5344CB8AC3E}">
        <p14:creationId xmlns:p14="http://schemas.microsoft.com/office/powerpoint/2010/main" val="1920059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a:t>
            </a:r>
          </a:p>
        </p:txBody>
      </p:sp>
      <p:sp>
        <p:nvSpPr>
          <p:cNvPr id="4" name="Slide Number Placeholder 3"/>
          <p:cNvSpPr>
            <a:spLocks noGrp="1"/>
          </p:cNvSpPr>
          <p:nvPr>
            <p:ph type="sldNum" sz="quarter" idx="5"/>
          </p:nvPr>
        </p:nvSpPr>
        <p:spPr/>
        <p:txBody>
          <a:bodyPr/>
          <a:lstStyle/>
          <a:p>
            <a:fld id="{5F2E226F-EC52-7E4D-B39C-3471394245BE}" type="slidenum">
              <a:rPr lang="en-US" smtClean="0"/>
              <a:t>32</a:t>
            </a:fld>
            <a:endParaRPr lang="en-US" dirty="0"/>
          </a:p>
        </p:txBody>
      </p:sp>
    </p:spTree>
    <p:extLst>
      <p:ext uri="{BB962C8B-B14F-4D97-AF65-F5344CB8AC3E}">
        <p14:creationId xmlns:p14="http://schemas.microsoft.com/office/powerpoint/2010/main" val="57152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143000"/>
            <a:ext cx="5519737" cy="3105150"/>
          </a:xfrm>
        </p:spPr>
      </p:sp>
      <p:sp>
        <p:nvSpPr>
          <p:cNvPr id="4" name="Slide Number Placeholder 3"/>
          <p:cNvSpPr>
            <a:spLocks noGrp="1"/>
          </p:cNvSpPr>
          <p:nvPr>
            <p:ph type="sldNum" sz="quarter" idx="10"/>
          </p:nvPr>
        </p:nvSpPr>
        <p:spPr/>
        <p:txBody>
          <a:bodyPr/>
          <a:lstStyle/>
          <a:p>
            <a:fld id="{B3E952EC-726E-44B5-BE96-C199A874D922}" type="slidenum">
              <a:rPr lang="en-US" smtClean="0"/>
              <a:t>33</a:t>
            </a:fld>
            <a:endParaRPr lang="en-US" dirty="0"/>
          </a:p>
        </p:txBody>
      </p:sp>
      <p:sp>
        <p:nvSpPr>
          <p:cNvPr id="3" name="Notes Placeholder 2">
            <a:extLst>
              <a:ext uri="{FF2B5EF4-FFF2-40B4-BE49-F238E27FC236}">
                <a16:creationId xmlns:a16="http://schemas.microsoft.com/office/drawing/2014/main" id="{FF223BEE-8879-8D7F-9C17-E9BACE767E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0511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Intro -1 minutes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Movement -3 minutes</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Self-assessment activity re current skill level – 3 minutes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VM and MM discussion re strategy including personal examples - 4 minutes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Group discussion re barriers and opportunities – 7 minutes</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Effective communication – discussion – 3 minutes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Strategy/Communication activity 15 minutes</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Financial literacy discussion – 10 minutes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?Negotiation skills</a:t>
            </a: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34</a:t>
            </a:fld>
            <a:endParaRPr lang="en-US"/>
          </a:p>
        </p:txBody>
      </p:sp>
    </p:spTree>
    <p:extLst>
      <p:ext uri="{BB962C8B-B14F-4D97-AF65-F5344CB8AC3E}">
        <p14:creationId xmlns:p14="http://schemas.microsoft.com/office/powerpoint/2010/main" val="4225559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MRM will do: </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stretches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VM will do humming, box breath, 4-7-8, and cyclic sighing.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35</a:t>
            </a:fld>
            <a:endParaRPr lang="en-US"/>
          </a:p>
        </p:txBody>
      </p:sp>
    </p:spTree>
    <p:extLst>
      <p:ext uri="{BB962C8B-B14F-4D97-AF65-F5344CB8AC3E}">
        <p14:creationId xmlns:p14="http://schemas.microsoft.com/office/powerpoint/2010/main" val="165570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Times New Roman" panose="02020603050405020304" pitchFamily="18" charset="0"/>
                <a:ea typeface="Times New Roman" panose="02020603050405020304" pitchFamily="18" charset="0"/>
              </a:rPr>
              <a:t>Self-assessment activity re current skill level </a:t>
            </a:r>
          </a:p>
          <a:p>
            <a:r>
              <a:rPr lang="en-US" sz="1800" kern="0" dirty="0">
                <a:effectLst/>
                <a:latin typeface="Times New Roman" panose="02020603050405020304" pitchFamily="18" charset="0"/>
              </a:rPr>
              <a:t>3 minutes</a:t>
            </a:r>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36</a:t>
            </a:fld>
            <a:endParaRPr lang="en-US"/>
          </a:p>
        </p:txBody>
      </p:sp>
    </p:spTree>
    <p:extLst>
      <p:ext uri="{BB962C8B-B14F-4D97-AF65-F5344CB8AC3E}">
        <p14:creationId xmlns:p14="http://schemas.microsoft.com/office/powerpoint/2010/main" val="3873616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Introduction: VM and MM discussion re strategy including personal examples and invite </a:t>
            </a:r>
            <a:r>
              <a:rPr lang="en-US" sz="1800" dirty="0" err="1">
                <a:effectLst/>
                <a:latin typeface="Times New Roman" panose="02020603050405020304" pitchFamily="18" charset="0"/>
                <a:ea typeface="Times New Roman" panose="02020603050405020304" pitchFamily="18" charset="0"/>
              </a:rPr>
              <a:t>audicne</a:t>
            </a:r>
            <a:r>
              <a:rPr lang="en-US" sz="1800" dirty="0">
                <a:effectLst/>
                <a:latin typeface="Times New Roman" panose="02020603050405020304" pitchFamily="18" charset="0"/>
                <a:ea typeface="Times New Roman" panose="02020603050405020304" pitchFamily="18" charset="0"/>
              </a:rPr>
              <a:t> to share as well - 4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10" dirty="0">
                <a:effectLst/>
                <a:ea typeface="Times New Roman" panose="02020603050405020304" pitchFamily="18" charset="0"/>
              </a:rPr>
              <a:t>Reinforce the need for mentorship and creating a village </a:t>
            </a:r>
            <a:r>
              <a:rPr lang="en-US" sz="1800" dirty="0">
                <a:effectLst/>
                <a:ea typeface="Times New Roman" panose="02020603050405020304" pitchFamily="18" charset="0"/>
              </a:rPr>
              <a:t>Woven into looking at landscape and pulling team together. Creating institutional support. External support. (Integrative GI nationally.) (consortium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37</a:t>
            </a:fld>
            <a:endParaRPr lang="en-US"/>
          </a:p>
        </p:txBody>
      </p:sp>
    </p:spTree>
    <p:extLst>
      <p:ext uri="{BB962C8B-B14F-4D97-AF65-F5344CB8AC3E}">
        <p14:creationId xmlns:p14="http://schemas.microsoft.com/office/powerpoint/2010/main" val="17744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Introduction: VM and MM discussion re strategy including personal examples - 4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10" dirty="0">
                <a:effectLst/>
                <a:ea typeface="Times New Roman" panose="02020603050405020304" pitchFamily="18" charset="0"/>
              </a:rPr>
              <a:t>Reinforce the need for mentorship and creating a village </a:t>
            </a:r>
            <a:r>
              <a:rPr lang="en-US" sz="1800" dirty="0">
                <a:effectLst/>
                <a:ea typeface="Times New Roman" panose="02020603050405020304" pitchFamily="18" charset="0"/>
              </a:rPr>
              <a:t>Woven into looking at landscape and pulling team together. Creating institutional support. External support. (Integrative GI nationally.) (consortium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Times New Roman" panose="02020603050405020304" pitchFamily="18" charset="0"/>
              </a:rPr>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38</a:t>
            </a:fld>
            <a:endParaRPr lang="en-US"/>
          </a:p>
        </p:txBody>
      </p:sp>
    </p:spTree>
    <p:extLst>
      <p:ext uri="{BB962C8B-B14F-4D97-AF65-F5344CB8AC3E}">
        <p14:creationId xmlns:p14="http://schemas.microsoft.com/office/powerpoint/2010/main" val="788058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hlinkClick r:id="rId3"/>
              </a:rPr>
              <a:t>2 minutes</a:t>
            </a:r>
            <a:endParaRPr lang="en-US" dirty="0">
              <a:hlinkClick r:id="" action="ppaction://noaction"/>
            </a:endParaRPr>
          </a:p>
          <a:p>
            <a:pPr algn="l"/>
            <a:endParaRPr lang="en-US" dirty="0">
              <a:hlinkClick r:id="" action="ppaction://noaction"/>
            </a:endParaRPr>
          </a:p>
          <a:p>
            <a:pPr algn="l"/>
            <a:r>
              <a:rPr lang="en-US" dirty="0">
                <a:hlinkClick r:id="" action="ppaction://noaction"/>
              </a:rPr>
              <a:t>8 Ways You Can Improve Your Communication Skills - Professional &amp; Executive Development | Harvard DCE</a:t>
            </a:r>
            <a:endParaRPr lang="en-US" b="1" i="0" dirty="0">
              <a:solidFill>
                <a:srgbClr val="13100B"/>
              </a:solidFill>
              <a:effectLst/>
              <a:latin typeface="Soehne"/>
            </a:endParaRPr>
          </a:p>
          <a:p>
            <a:pPr algn="l"/>
            <a:r>
              <a:rPr lang="en-US" b="1" i="0" dirty="0">
                <a:solidFill>
                  <a:srgbClr val="13100B"/>
                </a:solidFill>
                <a:effectLst/>
                <a:latin typeface="Soehne"/>
              </a:rPr>
              <a:t>1. Be clear and concise</a:t>
            </a:r>
          </a:p>
          <a:p>
            <a:pPr algn="l"/>
            <a:r>
              <a:rPr lang="en-US" b="0" i="0" dirty="0">
                <a:solidFill>
                  <a:srgbClr val="4D4B48"/>
                </a:solidFill>
                <a:effectLst/>
                <a:latin typeface="Soehne"/>
              </a:rPr>
              <a:t>Communication is primarily about word choice. And when it comes to word choice, less is more.</a:t>
            </a:r>
          </a:p>
          <a:p>
            <a:pPr algn="l"/>
            <a:r>
              <a:rPr lang="en-US" b="0" i="0" dirty="0">
                <a:solidFill>
                  <a:srgbClr val="4D4B48"/>
                </a:solidFill>
                <a:effectLst/>
                <a:latin typeface="Soehne"/>
              </a:rPr>
              <a:t>The key to powerful and persuasive communication — whether written or spoken — is clarity and, when possible, brevity. </a:t>
            </a:r>
          </a:p>
          <a:p>
            <a:pPr algn="l"/>
            <a:r>
              <a:rPr lang="en-US" b="0" i="0" dirty="0">
                <a:solidFill>
                  <a:srgbClr val="4D4B48"/>
                </a:solidFill>
                <a:effectLst/>
                <a:latin typeface="Soehne"/>
              </a:rPr>
              <a:t>Before engaging in any form of communication, define your goals and your audience. </a:t>
            </a:r>
          </a:p>
          <a:p>
            <a:pPr algn="l"/>
            <a:r>
              <a:rPr lang="en-US" b="0" i="0" dirty="0">
                <a:solidFill>
                  <a:srgbClr val="4D4B48"/>
                </a:solidFill>
                <a:effectLst/>
                <a:latin typeface="Soehne"/>
              </a:rPr>
              <a:t>Outlining carefully and explicitly what you want to convey and why will help ensure that you include all necessary information. It will also help you eliminate irrelevant details. </a:t>
            </a:r>
          </a:p>
          <a:p>
            <a:pPr algn="l"/>
            <a:r>
              <a:rPr lang="en-US" b="0" i="0" dirty="0">
                <a:solidFill>
                  <a:srgbClr val="4D4B48"/>
                </a:solidFill>
                <a:effectLst/>
                <a:latin typeface="Soehne"/>
              </a:rPr>
              <a:t>Avoid unnecessary words and overly flowery language, which can distract from your message.</a:t>
            </a:r>
          </a:p>
          <a:p>
            <a:pPr algn="l"/>
            <a:r>
              <a:rPr lang="en-US" b="0" i="0" dirty="0">
                <a:solidFill>
                  <a:srgbClr val="4D4B48"/>
                </a:solidFill>
                <a:effectLst/>
                <a:latin typeface="Soehne"/>
              </a:rPr>
              <a:t>And while repetition may be necessary in some cases, be sure to use it carefully and sparingly. Repeating your message can ensure that your audience receives it, but too much repetition can cause them to tune you out entirely. </a:t>
            </a:r>
          </a:p>
          <a:p>
            <a:pPr algn="l"/>
            <a:r>
              <a:rPr lang="en-US" b="1" i="0" dirty="0">
                <a:solidFill>
                  <a:srgbClr val="13100B"/>
                </a:solidFill>
                <a:effectLst/>
                <a:latin typeface="Soehne"/>
              </a:rPr>
              <a:t>2. Prepare ahead of time</a:t>
            </a:r>
          </a:p>
          <a:p>
            <a:pPr algn="l"/>
            <a:r>
              <a:rPr lang="en-US" b="0" i="0" dirty="0">
                <a:solidFill>
                  <a:srgbClr val="4D4B48"/>
                </a:solidFill>
                <a:effectLst/>
                <a:latin typeface="Soehne"/>
              </a:rPr>
              <a:t>Know what you are going to say and how you are going to say before you begin any type of communication.</a:t>
            </a:r>
          </a:p>
          <a:p>
            <a:pPr algn="l"/>
            <a:r>
              <a:rPr lang="en-US" b="0" i="0" dirty="0">
                <a:solidFill>
                  <a:srgbClr val="4D4B48"/>
                </a:solidFill>
                <a:effectLst/>
                <a:latin typeface="Soehne"/>
              </a:rPr>
              <a:t>However, being prepared means more than just practicing a presentation. </a:t>
            </a:r>
          </a:p>
          <a:p>
            <a:pPr algn="l"/>
            <a:r>
              <a:rPr lang="en-US" b="0" i="0" dirty="0">
                <a:solidFill>
                  <a:srgbClr val="4D4B48"/>
                </a:solidFill>
                <a:effectLst/>
                <a:latin typeface="Soehne"/>
              </a:rPr>
              <a:t>Preparation also involves thinking about the entirety of the communication, from start to finish. Research the information you may need to support your message. Consider how you will respond to questions and criticisms. Try to anticipate the unexpected.</a:t>
            </a:r>
          </a:p>
          <a:p>
            <a:pPr algn="l"/>
            <a:r>
              <a:rPr lang="en-US" b="0" i="0" dirty="0">
                <a:solidFill>
                  <a:srgbClr val="4D4B48"/>
                </a:solidFill>
                <a:effectLst/>
                <a:latin typeface="Soehne"/>
              </a:rPr>
              <a:t>Before a performance review, for instance, prepare a list of concrete examples of your employee’s behavior to support your evaluation.</a:t>
            </a:r>
          </a:p>
          <a:p>
            <a:pPr algn="l"/>
            <a:r>
              <a:rPr lang="en-US" b="0" i="0" dirty="0">
                <a:solidFill>
                  <a:srgbClr val="4D4B48"/>
                </a:solidFill>
                <a:effectLst/>
                <a:latin typeface="Soehne"/>
              </a:rPr>
              <a:t>Before engaging in a salary or promotion negotiation, know exactly what you want. Be ready to discuss ranges and potential compromises; know what you are willing to accept and what you aren’t. And have on hand specific details to support your case, such as relevant salaries for your position and your location (but be sure that your research is based on publicly available information, not company gossip or anecdotal evidence). </a:t>
            </a:r>
          </a:p>
          <a:p>
            <a:pPr algn="l"/>
            <a:r>
              <a:rPr lang="en-US" b="0" i="0" dirty="0">
                <a:solidFill>
                  <a:srgbClr val="4D4B48"/>
                </a:solidFill>
                <a:effectLst/>
                <a:latin typeface="Soehne"/>
              </a:rPr>
              <a:t>Before entering into any conversation, brainstorm potential questions, requests for additional information or clarification, and disagreements so you are ready to address them calmly and clearly.</a:t>
            </a:r>
          </a:p>
          <a:p>
            <a:pPr algn="l"/>
            <a:r>
              <a:rPr lang="en-US" b="1" i="0" dirty="0">
                <a:solidFill>
                  <a:srgbClr val="13100B"/>
                </a:solidFill>
                <a:effectLst/>
                <a:latin typeface="Soehne"/>
              </a:rPr>
              <a:t>3. Be mindful of nonverbal communication</a:t>
            </a:r>
          </a:p>
          <a:p>
            <a:pPr algn="l"/>
            <a:r>
              <a:rPr lang="en-US" b="0" i="0" dirty="0">
                <a:solidFill>
                  <a:srgbClr val="4D4B48"/>
                </a:solidFill>
                <a:effectLst/>
                <a:latin typeface="Soehne"/>
              </a:rPr>
              <a:t>Our facial expressions, gestures, and body language can, and often do, say more than our words. </a:t>
            </a:r>
          </a:p>
          <a:p>
            <a:pPr algn="l"/>
            <a:r>
              <a:rPr lang="en-US" b="0" i="0" dirty="0">
                <a:solidFill>
                  <a:srgbClr val="4D4B48"/>
                </a:solidFill>
                <a:effectLst/>
                <a:latin typeface="Soehne"/>
              </a:rPr>
              <a:t>Nonverbal cues can have between </a:t>
            </a:r>
            <a:r>
              <a:rPr lang="en-US" b="0" i="0" u="none" strike="noStrike" dirty="0">
                <a:solidFill>
                  <a:srgbClr val="13100B"/>
                </a:solidFill>
                <a:effectLst/>
                <a:latin typeface="Soehne"/>
                <a:hlinkClick r:id="rId4"/>
              </a:rPr>
              <a:t>65 and 93 percent more impact</a:t>
            </a:r>
            <a:r>
              <a:rPr lang="en-US" b="0" i="0" dirty="0">
                <a:solidFill>
                  <a:srgbClr val="4D4B48"/>
                </a:solidFill>
                <a:effectLst/>
                <a:latin typeface="Soehne"/>
              </a:rPr>
              <a:t> than the spoken word. And we are more likely to believe the nonverbal signals over spoken words if the two are in disagreement. </a:t>
            </a:r>
          </a:p>
          <a:p>
            <a:pPr algn="l"/>
            <a:r>
              <a:rPr lang="en-US" b="0" i="0" dirty="0">
                <a:solidFill>
                  <a:srgbClr val="4D4B48"/>
                </a:solidFill>
                <a:effectLst/>
                <a:latin typeface="Soehne"/>
              </a:rPr>
              <a:t>Leaders must be especially adept at reading nonverbal cues. </a:t>
            </a:r>
          </a:p>
          <a:p>
            <a:pPr algn="l"/>
            <a:r>
              <a:rPr lang="en-US" b="0" i="0" dirty="0">
                <a:solidFill>
                  <a:srgbClr val="4D4B48"/>
                </a:solidFill>
                <a:effectLst/>
                <a:latin typeface="Soehne"/>
              </a:rPr>
              <a:t>Employees who may be unwilling to voice disagreements or concerns, for instance, may show their discomfort through crossed arms or an unwillingness to make eye contact. If you are aware of others’ body language, you may be able to adjust your communication tactics appropriately.</a:t>
            </a:r>
          </a:p>
          <a:p>
            <a:pPr algn="l"/>
            <a:r>
              <a:rPr lang="en-US" b="0" i="0" dirty="0">
                <a:solidFill>
                  <a:srgbClr val="4D4B48"/>
                </a:solidFill>
                <a:effectLst/>
                <a:latin typeface="Soehne"/>
              </a:rPr>
              <a:t>At the same time, leaders must also be able to control their own nonverbal communications. </a:t>
            </a:r>
          </a:p>
          <a:p>
            <a:pPr algn="l"/>
            <a:r>
              <a:rPr lang="en-US" b="0" i="0" dirty="0">
                <a:solidFill>
                  <a:srgbClr val="4D4B48"/>
                </a:solidFill>
                <a:effectLst/>
                <a:latin typeface="Soehne"/>
              </a:rPr>
              <a:t>Your nonverbal cues must, at all times, support your message. At best, conflicting verbal and nonverbal communication can cause confusion. At worst, it can undermine your message and your team’s confidence in you, your organization, and even in themselves. </a:t>
            </a:r>
          </a:p>
          <a:p>
            <a:pPr algn="l"/>
            <a:r>
              <a:rPr lang="en-US" b="1" i="0" dirty="0">
                <a:solidFill>
                  <a:srgbClr val="13100B"/>
                </a:solidFill>
                <a:effectLst/>
                <a:latin typeface="Soehne"/>
              </a:rPr>
              <a:t>4. Watch your tone</a:t>
            </a:r>
          </a:p>
          <a:p>
            <a:pPr algn="l"/>
            <a:r>
              <a:rPr lang="en-US" b="0" i="0" dirty="0">
                <a:solidFill>
                  <a:srgbClr val="4D4B48"/>
                </a:solidFill>
                <a:effectLst/>
                <a:latin typeface="Soehne"/>
              </a:rPr>
              <a:t>How you say something can be just as important as what you say. As with other nonverbal cues, your tone can add power and emphasis to your message, or it can undermine it entirely.</a:t>
            </a:r>
          </a:p>
          <a:p>
            <a:pPr algn="l"/>
            <a:r>
              <a:rPr lang="en-US" b="0" i="0" dirty="0">
                <a:solidFill>
                  <a:srgbClr val="4D4B48"/>
                </a:solidFill>
                <a:effectLst/>
                <a:latin typeface="Soehne"/>
              </a:rPr>
              <a:t>Tone can be an especially important factor in workplace disagreements and conflict. A well-chosen word with a positive connotation creates good will and trust. A poorly chosen word with unclear or negative connotations can quickly lead to misunderstanding. </a:t>
            </a:r>
          </a:p>
          <a:p>
            <a:pPr algn="l"/>
            <a:r>
              <a:rPr lang="en-US" b="0" i="0" dirty="0">
                <a:solidFill>
                  <a:srgbClr val="4D4B48"/>
                </a:solidFill>
                <a:effectLst/>
                <a:latin typeface="Soehne"/>
              </a:rPr>
              <a:t>When speaking, tone includes volume, projection, and intonation as well as word choice. In real time, it can be challenging to control tone to ensure that it matches your intent. But being mindful of your tone will enable you to alter it appropriately if a communication seems to be going in the wrong direction.</a:t>
            </a:r>
          </a:p>
          <a:p>
            <a:pPr algn="l"/>
            <a:r>
              <a:rPr lang="en-US" b="0" i="0" dirty="0">
                <a:solidFill>
                  <a:srgbClr val="4D4B48"/>
                </a:solidFill>
                <a:effectLst/>
                <a:latin typeface="Soehne"/>
              </a:rPr>
              <a:t>Tone can be easier to control when writing. Be sure to read your communication once, even twice, while thinking about tone as well as message. You may even want to read it out loud or ask a trusted colleague to read it over, if doing so does not breach confidentiality. </a:t>
            </a:r>
          </a:p>
          <a:p>
            <a:pPr algn="l"/>
            <a:r>
              <a:rPr lang="en-US" b="0" i="0" dirty="0">
                <a:solidFill>
                  <a:srgbClr val="4D4B48"/>
                </a:solidFill>
                <a:effectLst/>
                <a:latin typeface="Soehne"/>
              </a:rPr>
              <a:t>And when engaging in a heated dialogue over email or other written medium, don’t be too hasty in your replies. </a:t>
            </a:r>
          </a:p>
          <a:p>
            <a:pPr algn="l"/>
            <a:r>
              <a:rPr lang="en-US" b="0" i="0" dirty="0">
                <a:solidFill>
                  <a:srgbClr val="4D4B48"/>
                </a:solidFill>
                <a:effectLst/>
                <a:latin typeface="Soehne"/>
              </a:rPr>
              <a:t>If at all possible, write out your response but then wait for a day or two to send it. In many cases, re-reading your message after your emotions have cooled allows you to moderate your tone in a way that is less likely to escalate the conflict.</a:t>
            </a:r>
          </a:p>
          <a:p>
            <a:pPr algn="l"/>
            <a:r>
              <a:rPr lang="en-US" b="0" i="0" u="none" strike="noStrike" dirty="0">
                <a:solidFill>
                  <a:srgbClr val="FFFFFF"/>
                </a:solidFill>
                <a:effectLst/>
                <a:latin typeface="Tobias"/>
                <a:hlinkClick r:id="rId5"/>
              </a:rPr>
              <a:t>Browse our Communication programs.</a:t>
            </a:r>
          </a:p>
          <a:p>
            <a:pPr algn="l"/>
            <a:r>
              <a:rPr lang="en-US" b="1" i="0" dirty="0">
                <a:solidFill>
                  <a:srgbClr val="13100B"/>
                </a:solidFill>
                <a:effectLst/>
                <a:latin typeface="Soehne"/>
              </a:rPr>
              <a:t>5. Practice active listening</a:t>
            </a:r>
          </a:p>
          <a:p>
            <a:pPr algn="l"/>
            <a:r>
              <a:rPr lang="en-US" b="0" i="0" dirty="0">
                <a:solidFill>
                  <a:srgbClr val="4D4B48"/>
                </a:solidFill>
                <a:effectLst/>
                <a:latin typeface="Soehne"/>
              </a:rPr>
              <a:t>Communication nearly always involves two or more individuals.</a:t>
            </a:r>
          </a:p>
          <a:p>
            <a:pPr algn="l"/>
            <a:r>
              <a:rPr lang="en-US" b="0" i="0" dirty="0">
                <a:solidFill>
                  <a:srgbClr val="4D4B48"/>
                </a:solidFill>
                <a:effectLst/>
                <a:latin typeface="Soehne"/>
              </a:rPr>
              <a:t>Therefore, listening is just as important as speaking when it comes to communicating successfully. But listening can be more challenging than we realize. </a:t>
            </a:r>
          </a:p>
          <a:p>
            <a:pPr algn="l"/>
            <a:r>
              <a:rPr lang="en-US" b="0" i="0" dirty="0">
                <a:solidFill>
                  <a:srgbClr val="4D4B48"/>
                </a:solidFill>
                <a:effectLst/>
                <a:latin typeface="Soehne"/>
              </a:rPr>
              <a:t>In her blog post </a:t>
            </a:r>
            <a:r>
              <a:rPr lang="en-US" b="0" i="0" u="none" strike="noStrike" dirty="0">
                <a:solidFill>
                  <a:srgbClr val="13100B"/>
                </a:solidFill>
                <a:effectLst/>
                <a:latin typeface="Soehne"/>
                <a:hlinkClick r:id="rId6"/>
              </a:rPr>
              <a:t>Mastering the Basics of Communication</a:t>
            </a:r>
            <a:r>
              <a:rPr lang="en-US" b="0" i="0" dirty="0">
                <a:solidFill>
                  <a:srgbClr val="4D4B48"/>
                </a:solidFill>
                <a:effectLst/>
                <a:latin typeface="Soehne"/>
              </a:rPr>
              <a:t>, communication expert Marjorie North notes that we only hear about half of what the other person says during any given conversation. </a:t>
            </a:r>
          </a:p>
          <a:p>
            <a:pPr algn="l"/>
            <a:r>
              <a:rPr lang="en-US" b="0" i="0" dirty="0">
                <a:solidFill>
                  <a:srgbClr val="4D4B48"/>
                </a:solidFill>
                <a:effectLst/>
                <a:latin typeface="Soehne"/>
              </a:rPr>
              <a:t>The goal of active listening is to ensure that you hear not just the words the person is saying, but the entire message. Some tips for active listening include:</a:t>
            </a:r>
          </a:p>
          <a:p>
            <a:pPr algn="l">
              <a:buFont typeface="Arial" panose="020B0604020202020204" pitchFamily="34" charset="0"/>
              <a:buChar char="•"/>
            </a:pPr>
            <a:r>
              <a:rPr lang="en-US" b="0" i="0" dirty="0">
                <a:solidFill>
                  <a:srgbClr val="4D4B48"/>
                </a:solidFill>
                <a:effectLst/>
                <a:latin typeface="Soehne"/>
              </a:rPr>
              <a:t>Giving the speaker your full and undivided attention</a:t>
            </a:r>
          </a:p>
          <a:p>
            <a:pPr algn="l">
              <a:buFont typeface="Arial" panose="020B0604020202020204" pitchFamily="34" charset="0"/>
              <a:buChar char="•"/>
            </a:pPr>
            <a:r>
              <a:rPr lang="en-US" b="0" i="0" dirty="0">
                <a:solidFill>
                  <a:srgbClr val="4D4B48"/>
                </a:solidFill>
                <a:effectLst/>
                <a:latin typeface="Soehne"/>
              </a:rPr>
              <a:t>Clearing your mind of distractions, judgements, and counter-arguments. </a:t>
            </a:r>
          </a:p>
          <a:p>
            <a:pPr algn="l">
              <a:buFont typeface="Arial" panose="020B0604020202020204" pitchFamily="34" charset="0"/>
              <a:buChar char="•"/>
            </a:pPr>
            <a:r>
              <a:rPr lang="en-US" b="0" i="0" dirty="0">
                <a:solidFill>
                  <a:srgbClr val="4D4B48"/>
                </a:solidFill>
                <a:effectLst/>
                <a:latin typeface="Soehne"/>
              </a:rPr>
              <a:t>Avoiding the temptation to interrupt with your own thoughts.</a:t>
            </a:r>
          </a:p>
          <a:p>
            <a:pPr algn="l">
              <a:buFont typeface="Arial" panose="020B0604020202020204" pitchFamily="34" charset="0"/>
              <a:buChar char="•"/>
            </a:pPr>
            <a:r>
              <a:rPr lang="en-US" b="0" i="0" dirty="0">
                <a:solidFill>
                  <a:srgbClr val="4D4B48"/>
                </a:solidFill>
                <a:effectLst/>
                <a:latin typeface="Soehne"/>
              </a:rPr>
              <a:t>Showing open, positive body language to keep your mind focused and to show the speaker that you are really listening</a:t>
            </a:r>
          </a:p>
          <a:p>
            <a:pPr algn="l">
              <a:buFont typeface="Arial" panose="020B0604020202020204" pitchFamily="34" charset="0"/>
              <a:buChar char="•"/>
            </a:pPr>
            <a:r>
              <a:rPr lang="en-US" b="0" i="0" dirty="0">
                <a:solidFill>
                  <a:srgbClr val="4D4B48"/>
                </a:solidFill>
                <a:effectLst/>
                <a:latin typeface="Soehne"/>
              </a:rPr>
              <a:t>Rephrase or paraphrase what you’ve heard when making your reply</a:t>
            </a:r>
          </a:p>
          <a:p>
            <a:pPr algn="l">
              <a:buFont typeface="Arial" panose="020B0604020202020204" pitchFamily="34" charset="0"/>
              <a:buChar char="•"/>
            </a:pPr>
            <a:r>
              <a:rPr lang="en-US" b="0" i="0" dirty="0">
                <a:solidFill>
                  <a:srgbClr val="4D4B48"/>
                </a:solidFill>
                <a:effectLst/>
                <a:latin typeface="Soehne"/>
              </a:rPr>
              <a:t>Ask open ended questions designed to elicit additional information</a:t>
            </a:r>
          </a:p>
          <a:p>
            <a:pPr algn="l"/>
            <a:r>
              <a:rPr lang="en-US" b="1" i="0" dirty="0">
                <a:solidFill>
                  <a:srgbClr val="13100B"/>
                </a:solidFill>
                <a:effectLst/>
                <a:latin typeface="Soehne"/>
              </a:rPr>
              <a:t>6. Build your emotional intelligence</a:t>
            </a:r>
          </a:p>
          <a:p>
            <a:pPr algn="l"/>
            <a:r>
              <a:rPr lang="en-US" b="0" i="0" dirty="0">
                <a:solidFill>
                  <a:srgbClr val="4D4B48"/>
                </a:solidFill>
                <a:effectLst/>
                <a:latin typeface="Soehne"/>
              </a:rPr>
              <a:t>Communication is built upon a foundation of emotional intelligence. Simply put, you cannot communicate effectively with others until you can assess and understand your own feelings. </a:t>
            </a:r>
          </a:p>
          <a:p>
            <a:pPr algn="l"/>
            <a:r>
              <a:rPr lang="en-US" b="0" i="0" dirty="0">
                <a:solidFill>
                  <a:srgbClr val="4D4B48"/>
                </a:solidFill>
                <a:effectLst/>
                <a:latin typeface="Soehne"/>
              </a:rPr>
              <a:t>“If you’re aware of your own emotions and the behaviors they trigger, you can begin to manage these emotions and behaviors,” says Margaret Andrews in her post, </a:t>
            </a:r>
            <a:r>
              <a:rPr lang="en-US" b="0" i="0" u="none" strike="noStrike" dirty="0">
                <a:solidFill>
                  <a:srgbClr val="13100B"/>
                </a:solidFill>
                <a:effectLst/>
                <a:latin typeface="Soehne"/>
                <a:hlinkClick r:id="rId7"/>
              </a:rPr>
              <a:t>How to Improve Your Emotional Intelligence</a:t>
            </a:r>
            <a:r>
              <a:rPr lang="en-US" b="0" i="0" dirty="0">
                <a:solidFill>
                  <a:srgbClr val="4D4B48"/>
                </a:solidFill>
                <a:effectLst/>
                <a:latin typeface="Soehne"/>
              </a:rPr>
              <a:t>.</a:t>
            </a:r>
          </a:p>
          <a:p>
            <a:pPr algn="l"/>
            <a:r>
              <a:rPr lang="en-US" b="0" i="0" dirty="0">
                <a:solidFill>
                  <a:srgbClr val="4D4B48"/>
                </a:solidFill>
                <a:effectLst/>
                <a:latin typeface="Soehne"/>
              </a:rPr>
              <a:t>Leaders with a high level of emotional intelligence will naturally find it easier to engage in active listening, maintain appropriate tone, and use positive body language, for example.  </a:t>
            </a:r>
          </a:p>
          <a:p>
            <a:pPr algn="l"/>
            <a:r>
              <a:rPr lang="en-US" b="0" i="0" dirty="0">
                <a:solidFill>
                  <a:srgbClr val="4D4B48"/>
                </a:solidFill>
                <a:effectLst/>
                <a:latin typeface="Soehne"/>
              </a:rPr>
              <a:t>Understanding and managing your own emotions is only part of emotional intelligence. The other part — equally important for effective communication — is empathy for others.</a:t>
            </a:r>
          </a:p>
          <a:p>
            <a:pPr algn="l"/>
            <a:r>
              <a:rPr lang="en-US" b="0" i="0" dirty="0">
                <a:solidFill>
                  <a:srgbClr val="4D4B48"/>
                </a:solidFill>
                <a:effectLst/>
                <a:latin typeface="Soehne"/>
              </a:rPr>
              <a:t>Empathizing with an employee can, for example, make a difficult conversation easier. </a:t>
            </a:r>
          </a:p>
          <a:p>
            <a:pPr algn="l"/>
            <a:r>
              <a:rPr lang="en-US" b="0" i="0" dirty="0">
                <a:solidFill>
                  <a:srgbClr val="4D4B48"/>
                </a:solidFill>
                <a:effectLst/>
                <a:latin typeface="Soehne"/>
              </a:rPr>
              <a:t>You may still have to deliver bad news, but (actively) listening to their perspective and showing that you understand their feelings can go a long way toward smoothing hurt feelings or avoiding misunderstandings.</a:t>
            </a:r>
          </a:p>
          <a:p>
            <a:pPr algn="l"/>
            <a:r>
              <a:rPr lang="en-US" b="1" i="0" dirty="0">
                <a:solidFill>
                  <a:srgbClr val="13100B"/>
                </a:solidFill>
                <a:effectLst/>
                <a:latin typeface="Soehne"/>
              </a:rPr>
              <a:t>7. Develop a workplace communication strategy</a:t>
            </a:r>
          </a:p>
          <a:p>
            <a:pPr algn="l"/>
            <a:r>
              <a:rPr lang="en-US" b="0" i="0" dirty="0">
                <a:solidFill>
                  <a:srgbClr val="4D4B48"/>
                </a:solidFill>
                <a:effectLst/>
                <a:latin typeface="Soehne"/>
              </a:rPr>
              <a:t>Today’s workplace is a constant flow of information across a wide variety of formats. Every single communication must be understood in the context of that larger flow of information.</a:t>
            </a:r>
          </a:p>
          <a:p>
            <a:pPr algn="l"/>
            <a:r>
              <a:rPr lang="en-US" b="0" i="0" dirty="0">
                <a:solidFill>
                  <a:srgbClr val="4D4B48"/>
                </a:solidFill>
                <a:effectLst/>
                <a:latin typeface="Soehne"/>
              </a:rPr>
              <a:t>Even the most effective communicator may find it difficult to get their message across without a workplace communication strategy.</a:t>
            </a:r>
          </a:p>
          <a:p>
            <a:pPr algn="l"/>
            <a:r>
              <a:rPr lang="en-US" b="0" i="0" dirty="0">
                <a:solidFill>
                  <a:srgbClr val="4D4B48"/>
                </a:solidFill>
                <a:effectLst/>
                <a:latin typeface="Soehne"/>
              </a:rPr>
              <a:t>A communication strategy is the framework within which your business conveys and receives information. It can — and should — outline how and what you communicate to customers and clients, stakeholders, and managers and employees. </a:t>
            </a:r>
          </a:p>
          <a:p>
            <a:pPr algn="l"/>
            <a:r>
              <a:rPr lang="en-US" b="0" i="0" dirty="0">
                <a:solidFill>
                  <a:srgbClr val="4D4B48"/>
                </a:solidFill>
                <a:effectLst/>
                <a:latin typeface="Soehne"/>
              </a:rPr>
              <a:t>Starting most broadly, your strategy should incorporate who gets what message and when. This ensures that everyone receives the correct information at the right time. </a:t>
            </a:r>
          </a:p>
          <a:p>
            <a:pPr algn="l"/>
            <a:r>
              <a:rPr lang="en-US" b="0" i="0" dirty="0">
                <a:solidFill>
                  <a:srgbClr val="4D4B48"/>
                </a:solidFill>
                <a:effectLst/>
                <a:latin typeface="Soehne"/>
              </a:rPr>
              <a:t>It can be as detailed as how you communicate, including defining the type of tools you use for which information. For example, you may define when it’s appropriate to use a group chat for the entire team or organization or when a meeting should have been summarized in an email instead. </a:t>
            </a:r>
          </a:p>
          <a:p>
            <a:pPr algn="l"/>
            <a:r>
              <a:rPr lang="en-US" b="0" i="0" dirty="0">
                <a:solidFill>
                  <a:srgbClr val="4D4B48"/>
                </a:solidFill>
                <a:effectLst/>
                <a:latin typeface="Soehne"/>
              </a:rPr>
              <a:t>Creating basic guidelines like this can streamline the flow of information. It will help ensure that everyone gets the details they need and that important knowledge isn’t overwhelmed by extraneous minutia. </a:t>
            </a:r>
          </a:p>
          <a:p>
            <a:pPr algn="l"/>
            <a:r>
              <a:rPr lang="en-US" b="1" i="0" dirty="0">
                <a:solidFill>
                  <a:srgbClr val="13100B"/>
                </a:solidFill>
                <a:effectLst/>
                <a:latin typeface="Soehne"/>
              </a:rPr>
              <a:t>8. Create a positive organizational culture</a:t>
            </a:r>
          </a:p>
          <a:p>
            <a:pPr algn="l"/>
            <a:r>
              <a:rPr lang="en-US" b="0" i="0" dirty="0">
                <a:solidFill>
                  <a:srgbClr val="4D4B48"/>
                </a:solidFill>
                <a:effectLst/>
                <a:latin typeface="Soehne"/>
              </a:rPr>
              <a:t>The corporate culture in which you are communicating also plays a vital role in effective communication. </a:t>
            </a:r>
          </a:p>
          <a:p>
            <a:pPr algn="l"/>
            <a:r>
              <a:rPr lang="en-US" b="0" i="0" dirty="0">
                <a:solidFill>
                  <a:srgbClr val="4D4B48"/>
                </a:solidFill>
                <a:effectLst/>
                <a:latin typeface="Soehne"/>
              </a:rPr>
              <a:t>In a positive work environment — one founded on transparency, trust, empathy, and open dialogue — communication in general will be easier and more effective. </a:t>
            </a:r>
          </a:p>
          <a:p>
            <a:pPr algn="l"/>
            <a:r>
              <a:rPr lang="en-US" b="0" i="0" dirty="0">
                <a:solidFill>
                  <a:srgbClr val="4D4B48"/>
                </a:solidFill>
                <a:effectLst/>
                <a:latin typeface="Soehne"/>
              </a:rPr>
              <a:t>Employees will be more receptive to hearing their manager’s message if they trust that manager. And managers will find it easier to create buy-in and even offer constructive criticism if they encourage their employees to speak up, offer suggestions, and even offer constructive criticisms of their own. </a:t>
            </a:r>
          </a:p>
          <a:p>
            <a:pPr algn="l"/>
            <a:r>
              <a:rPr lang="en-US" b="0" i="0" dirty="0">
                <a:solidFill>
                  <a:srgbClr val="4D4B48"/>
                </a:solidFill>
                <a:effectLst/>
                <a:latin typeface="Soehne"/>
              </a:rPr>
              <a:t>“The most dangerous organization is a silent one,” says Lorne </a:t>
            </a:r>
            <a:r>
              <a:rPr lang="en-US" b="0" i="0" dirty="0" err="1">
                <a:solidFill>
                  <a:srgbClr val="4D4B48"/>
                </a:solidFill>
                <a:effectLst/>
                <a:latin typeface="Soehne"/>
              </a:rPr>
              <a:t>Rubis</a:t>
            </a:r>
            <a:r>
              <a:rPr lang="en-US" b="0" i="0" dirty="0">
                <a:solidFill>
                  <a:srgbClr val="4D4B48"/>
                </a:solidFill>
                <a:effectLst/>
                <a:latin typeface="Soehne"/>
              </a:rPr>
              <a:t> in a blog post, </a:t>
            </a:r>
            <a:r>
              <a:rPr lang="en-US" b="0" i="0" u="none" strike="noStrike" dirty="0">
                <a:solidFill>
                  <a:srgbClr val="13100B"/>
                </a:solidFill>
                <a:effectLst/>
                <a:latin typeface="Soehne"/>
                <a:hlinkClick r:id="rId8"/>
              </a:rPr>
              <a:t>Six Tips for Building a Better Workplace Culture</a:t>
            </a:r>
            <a:r>
              <a:rPr lang="en-US" b="0" i="0" dirty="0">
                <a:solidFill>
                  <a:srgbClr val="4D4B48"/>
                </a:solidFill>
                <a:effectLst/>
                <a:latin typeface="Soehne"/>
              </a:rPr>
              <a:t>. Communication, in both directions, can only be effective in a culture that is built on trust and a foundation of psychological safety.</a:t>
            </a:r>
          </a:p>
          <a:p>
            <a:pPr algn="l"/>
            <a:r>
              <a:rPr lang="en-US" b="0" i="0" dirty="0">
                <a:solidFill>
                  <a:srgbClr val="4D4B48"/>
                </a:solidFill>
                <a:effectLst/>
                <a:latin typeface="Soehne"/>
              </a:rPr>
              <a:t>Authoritative managers who refuse to share information, aren’t open to suggestions, and refuse to admit mistakes and accept criticism are likely to find their suggestions and criticisms met with defensiveness or even ignored altogether. </a:t>
            </a:r>
          </a:p>
          <a:p>
            <a:pPr algn="l"/>
            <a:r>
              <a:rPr lang="en-US" b="0" i="0" dirty="0">
                <a:solidFill>
                  <a:srgbClr val="4D4B48"/>
                </a:solidFill>
                <a:effectLst/>
                <a:latin typeface="Soehne"/>
              </a:rPr>
              <a:t>Without that foundation of trust and transparency, even the smallest communication can be misconstrued and lead to misunderstandings and unnecessary conflict.</a:t>
            </a:r>
          </a:p>
          <a:p>
            <a:pPr algn="l"/>
            <a:r>
              <a:rPr lang="en-US" b="0" i="0" dirty="0">
                <a:solidFill>
                  <a:srgbClr val="4D4B48"/>
                </a:solidFill>
                <a:effectLst/>
                <a:latin typeface="Soehne"/>
              </a:rPr>
              <a:t>Communicating with co-workers and employees is always going to present challenges. There will always be misunderstandings and miscommunications that must be resolved and unfortunately, corporate messages aren’t always what we want to hear, especially during difficult times.</a:t>
            </a:r>
          </a:p>
          <a:p>
            <a:pPr algn="l"/>
            <a:r>
              <a:rPr lang="en-US" b="0" i="0" dirty="0">
                <a:solidFill>
                  <a:srgbClr val="4D4B48"/>
                </a:solidFill>
                <a:effectLst/>
                <a:latin typeface="Soehne"/>
              </a:rPr>
              <a:t>But building and mastering effective communication skills will make your job easier as a leader, even during difficult conversations. Taking the time to build these skills will certainly be time well-spent.</a:t>
            </a: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39</a:t>
            </a:fld>
            <a:endParaRPr lang="en-US"/>
          </a:p>
        </p:txBody>
      </p:sp>
    </p:spTree>
    <p:extLst>
      <p:ext uri="{BB962C8B-B14F-4D97-AF65-F5344CB8AC3E}">
        <p14:creationId xmlns:p14="http://schemas.microsoft.com/office/powerpoint/2010/main" val="352891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Effective communication – discussion – 3 minutes </a:t>
            </a: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rPr>
              <a:t>Use handout – ask participants to quickly draft a project they wish to do.  If possible, download institutional strategic plan.   5 minutes to draft. 1-2 minute to present; 1 minute feedback; then switch.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rPr>
              <a:t>Present in pairs or threesomes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40</a:t>
            </a:fld>
            <a:endParaRPr lang="en-US"/>
          </a:p>
        </p:txBody>
      </p:sp>
    </p:spTree>
    <p:extLst>
      <p:ext uri="{BB962C8B-B14F-4D97-AF65-F5344CB8AC3E}">
        <p14:creationId xmlns:p14="http://schemas.microsoft.com/office/powerpoint/2010/main" val="108782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Financial literacy discussion – 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41</a:t>
            </a:fld>
            <a:endParaRPr lang="en-US"/>
          </a:p>
        </p:txBody>
      </p:sp>
    </p:spTree>
    <p:extLst>
      <p:ext uri="{BB962C8B-B14F-4D97-AF65-F5344CB8AC3E}">
        <p14:creationId xmlns:p14="http://schemas.microsoft.com/office/powerpoint/2010/main" val="227192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of high work and personal related stress, I find it helpful to return to the Resilience Formula and to a discussion of values. </a:t>
            </a:r>
          </a:p>
          <a:p>
            <a:r>
              <a:rPr lang="en-US" dirty="0"/>
              <a:t>Moral distress is particularly high. How we act can help manage this stress. </a:t>
            </a:r>
          </a:p>
        </p:txBody>
      </p:sp>
      <p:sp>
        <p:nvSpPr>
          <p:cNvPr id="4" name="Slide Number Placeholder 3"/>
          <p:cNvSpPr>
            <a:spLocks noGrp="1"/>
          </p:cNvSpPr>
          <p:nvPr>
            <p:ph type="sldNum" sz="quarter" idx="5"/>
          </p:nvPr>
        </p:nvSpPr>
        <p:spPr/>
        <p:txBody>
          <a:bodyPr/>
          <a:lstStyle/>
          <a:p>
            <a:fld id="{5F2E226F-EC52-7E4D-B39C-3471394245BE}" type="slidenum">
              <a:rPr lang="en-US" smtClean="0"/>
              <a:t>19</a:t>
            </a:fld>
            <a:endParaRPr lang="en-US" dirty="0"/>
          </a:p>
        </p:txBody>
      </p:sp>
    </p:spTree>
    <p:extLst>
      <p:ext uri="{BB962C8B-B14F-4D97-AF65-F5344CB8AC3E}">
        <p14:creationId xmlns:p14="http://schemas.microsoft.com/office/powerpoint/2010/main" val="1586329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42</a:t>
            </a:fld>
            <a:endParaRPr lang="en-US"/>
          </a:p>
        </p:txBody>
      </p:sp>
    </p:spTree>
    <p:extLst>
      <p:ext uri="{BB962C8B-B14F-4D97-AF65-F5344CB8AC3E}">
        <p14:creationId xmlns:p14="http://schemas.microsoft.com/office/powerpoint/2010/main" val="4185202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8349D-F4B5-4532-B8E5-3481CAEF6063}" type="slidenum">
              <a:rPr lang="en-US" smtClean="0"/>
              <a:t>43</a:t>
            </a:fld>
            <a:endParaRPr lang="en-US"/>
          </a:p>
        </p:txBody>
      </p:sp>
    </p:spTree>
    <p:extLst>
      <p:ext uri="{BB962C8B-B14F-4D97-AF65-F5344CB8AC3E}">
        <p14:creationId xmlns:p14="http://schemas.microsoft.com/office/powerpoint/2010/main" val="2195041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efficacy – innate belief in one’s ability to accomplish goals and tasks, to meet challenges, to succeed</a:t>
            </a:r>
          </a:p>
          <a:p>
            <a:r>
              <a:rPr lang="en-US" dirty="0"/>
              <a:t>	self esteem is “being”; self-efficacy is “doing”</a:t>
            </a:r>
          </a:p>
          <a:p>
            <a:endParaRPr lang="en-US" dirty="0"/>
          </a:p>
          <a:p>
            <a:endParaRPr lang="en-US" dirty="0"/>
          </a:p>
        </p:txBody>
      </p:sp>
      <p:sp>
        <p:nvSpPr>
          <p:cNvPr id="4" name="Slide Number Placeholder 3"/>
          <p:cNvSpPr>
            <a:spLocks noGrp="1"/>
          </p:cNvSpPr>
          <p:nvPr>
            <p:ph type="sldNum" sz="quarter" idx="5"/>
          </p:nvPr>
        </p:nvSpPr>
        <p:spPr/>
        <p:txBody>
          <a:bodyPr/>
          <a:lstStyle/>
          <a:p>
            <a:fld id="{834A839C-CAAA-EC40-9220-954F1CE7F683}" type="slidenum">
              <a:rPr lang="en-US" smtClean="0"/>
              <a:t>45</a:t>
            </a:fld>
            <a:endParaRPr lang="en-US"/>
          </a:p>
        </p:txBody>
      </p:sp>
    </p:spTree>
    <p:extLst>
      <p:ext uri="{BB962C8B-B14F-4D97-AF65-F5344CB8AC3E}">
        <p14:creationId xmlns:p14="http://schemas.microsoft.com/office/powerpoint/2010/main" val="2212780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MENTOR: Career, professional development</a:t>
            </a:r>
          </a:p>
          <a:p>
            <a:r>
              <a:rPr lang="en-US" dirty="0"/>
              <a:t>COACH: Specific task or skill, Performance-driven</a:t>
            </a:r>
          </a:p>
          <a:p>
            <a:pPr>
              <a:buClr>
                <a:schemeClr val="accent2"/>
              </a:buClr>
            </a:pPr>
            <a:r>
              <a:rPr lang="en-US" dirty="0"/>
              <a:t>SPONSOR: Networks, specific opportunities, Career advancement-driven, Holds a position of power and influence</a:t>
            </a:r>
          </a:p>
          <a:p>
            <a:endParaRPr lang="en-US" dirty="0"/>
          </a:p>
        </p:txBody>
      </p:sp>
      <p:sp>
        <p:nvSpPr>
          <p:cNvPr id="4" name="Slide Number Placeholder 3"/>
          <p:cNvSpPr>
            <a:spLocks noGrp="1"/>
          </p:cNvSpPr>
          <p:nvPr>
            <p:ph type="sldNum" sz="quarter" idx="5"/>
          </p:nvPr>
        </p:nvSpPr>
        <p:spPr/>
        <p:txBody>
          <a:bodyPr/>
          <a:lstStyle/>
          <a:p>
            <a:fld id="{982F98ED-8A8D-A34F-8CDE-979A2DCE8895}" type="slidenum">
              <a:rPr lang="en-US" smtClean="0"/>
              <a:t>46</a:t>
            </a:fld>
            <a:endParaRPr lang="en-US"/>
          </a:p>
        </p:txBody>
      </p:sp>
    </p:spTree>
    <p:extLst>
      <p:ext uri="{BB962C8B-B14F-4D97-AF65-F5344CB8AC3E}">
        <p14:creationId xmlns:p14="http://schemas.microsoft.com/office/powerpoint/2010/main" val="4220428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Ramaswami, A., Dreher, G. F., Bretz, R., &amp; </a:t>
            </a:r>
            <a:r>
              <a:rPr lang="en-US" sz="1200" b="0" i="0" u="none" strike="noStrike" dirty="0" err="1">
                <a:effectLst/>
                <a:latin typeface="Arial" panose="020B0604020202020204" pitchFamily="34" charset="0"/>
              </a:rPr>
              <a:t>Wiethoff</a:t>
            </a:r>
            <a:r>
              <a:rPr lang="en-US" sz="1200" b="0" i="0" u="none" strike="noStrike" dirty="0">
                <a:effectLst/>
                <a:latin typeface="Arial" panose="020B0604020202020204" pitchFamily="34" charset="0"/>
              </a:rPr>
              <a:t>, C. (2010). Gender, mentoring, and career success: The importance of organizational context. </a:t>
            </a:r>
            <a:r>
              <a:rPr lang="en-US" sz="1200" b="0" i="1" u="none" strike="noStrike" dirty="0">
                <a:effectLst/>
                <a:latin typeface="Arial" panose="020B0604020202020204" pitchFamily="34" charset="0"/>
              </a:rPr>
              <a:t>Personnel Psychology</a:t>
            </a:r>
            <a:r>
              <a:rPr lang="en-US" sz="1200" b="0" i="0" u="none" strike="noStrike" dirty="0">
                <a:effectLst/>
                <a:latin typeface="Arial" panose="020B0604020202020204" pitchFamily="34" charset="0"/>
              </a:rPr>
              <a:t>, </a:t>
            </a:r>
            <a:r>
              <a:rPr lang="en-US" sz="1200" b="0" i="1" u="none" strike="noStrike" dirty="0">
                <a:effectLst/>
                <a:latin typeface="Arial" panose="020B0604020202020204" pitchFamily="34" charset="0"/>
              </a:rPr>
              <a:t>63</a:t>
            </a:r>
            <a:r>
              <a:rPr lang="en-US" sz="1200" b="0" i="0" u="none" strike="noStrike" dirty="0">
                <a:effectLst/>
                <a:latin typeface="Arial" panose="020B0604020202020204" pitchFamily="34" charset="0"/>
              </a:rPr>
              <a:t>(2), 385-405.</a:t>
            </a:r>
            <a:endParaRPr lang="en-US" sz="1200" dirty="0"/>
          </a:p>
          <a:p>
            <a:endParaRPr lang="en-US" dirty="0"/>
          </a:p>
        </p:txBody>
      </p:sp>
      <p:sp>
        <p:nvSpPr>
          <p:cNvPr id="4" name="Slide Number Placeholder 3"/>
          <p:cNvSpPr>
            <a:spLocks noGrp="1"/>
          </p:cNvSpPr>
          <p:nvPr>
            <p:ph type="sldNum" sz="quarter" idx="5"/>
          </p:nvPr>
        </p:nvSpPr>
        <p:spPr/>
        <p:txBody>
          <a:bodyPr/>
          <a:lstStyle/>
          <a:p>
            <a:fld id="{834A839C-CAAA-EC40-9220-954F1CE7F683}" type="slidenum">
              <a:rPr lang="en-US" smtClean="0"/>
              <a:t>47</a:t>
            </a:fld>
            <a:endParaRPr lang="en-US"/>
          </a:p>
        </p:txBody>
      </p:sp>
    </p:spTree>
    <p:extLst>
      <p:ext uri="{BB962C8B-B14F-4D97-AF65-F5344CB8AC3E}">
        <p14:creationId xmlns:p14="http://schemas.microsoft.com/office/powerpoint/2010/main" val="40986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A839C-CAAA-EC40-9220-954F1CE7F683}" type="slidenum">
              <a:rPr lang="en-US" smtClean="0"/>
              <a:t>48</a:t>
            </a:fld>
            <a:endParaRPr lang="en-US"/>
          </a:p>
        </p:txBody>
      </p:sp>
    </p:spTree>
    <p:extLst>
      <p:ext uri="{BB962C8B-B14F-4D97-AF65-F5344CB8AC3E}">
        <p14:creationId xmlns:p14="http://schemas.microsoft.com/office/powerpoint/2010/main" val="362823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3:25 – 3:30</a:t>
            </a:r>
          </a:p>
        </p:txBody>
      </p:sp>
      <p:sp>
        <p:nvSpPr>
          <p:cNvPr id="4" name="Slide Number Placeholder 3"/>
          <p:cNvSpPr>
            <a:spLocks noGrp="1"/>
          </p:cNvSpPr>
          <p:nvPr>
            <p:ph type="sldNum" sz="quarter" idx="5"/>
          </p:nvPr>
        </p:nvSpPr>
        <p:spPr/>
        <p:txBody>
          <a:bodyPr/>
          <a:lstStyle/>
          <a:p>
            <a:fld id="{982F98ED-8A8D-A34F-8CDE-979A2DCE8895}" type="slidenum">
              <a:rPr lang="en-US" smtClean="0"/>
              <a:t>49</a:t>
            </a:fld>
            <a:endParaRPr lang="en-US"/>
          </a:p>
        </p:txBody>
      </p:sp>
    </p:spTree>
    <p:extLst>
      <p:ext uri="{BB962C8B-B14F-4D97-AF65-F5344CB8AC3E}">
        <p14:creationId xmlns:p14="http://schemas.microsoft.com/office/powerpoint/2010/main" val="32415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44E0D-85D8-CD41-8223-8607F0EC7F06}" type="slidenum">
              <a:rPr lang="en-US" smtClean="0"/>
              <a:t>50</a:t>
            </a:fld>
            <a:endParaRPr lang="en-US"/>
          </a:p>
        </p:txBody>
      </p:sp>
    </p:spTree>
    <p:extLst>
      <p:ext uri="{BB962C8B-B14F-4D97-AF65-F5344CB8AC3E}">
        <p14:creationId xmlns:p14="http://schemas.microsoft.com/office/powerpoint/2010/main" val="2156500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A839C-CAAA-EC40-9220-954F1CE7F683}" type="slidenum">
              <a:rPr lang="en-US" smtClean="0"/>
              <a:t>52</a:t>
            </a:fld>
            <a:endParaRPr lang="en-US"/>
          </a:p>
        </p:txBody>
      </p:sp>
    </p:spTree>
    <p:extLst>
      <p:ext uri="{BB962C8B-B14F-4D97-AF65-F5344CB8AC3E}">
        <p14:creationId xmlns:p14="http://schemas.microsoft.com/office/powerpoint/2010/main" val="274543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972" rtl="0" eaLnBrk="1" fontAlgn="auto" latinLnBrk="0" hangingPunct="1">
              <a:lnSpc>
                <a:spcPct val="100000"/>
              </a:lnSpc>
              <a:spcBef>
                <a:spcPts val="0"/>
              </a:spcBef>
              <a:spcAft>
                <a:spcPts val="0"/>
              </a:spcAft>
              <a:buClrTx/>
              <a:buSzTx/>
              <a:buFontTx/>
              <a:buNone/>
              <a:tabLst/>
              <a:defRPr/>
            </a:pPr>
            <a:fld id="{8388F4D9-3867-F34D-9F93-11D73CC073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7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862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972" rtl="0" eaLnBrk="1" fontAlgn="auto" latinLnBrk="0" hangingPunct="1">
              <a:lnSpc>
                <a:spcPct val="100000"/>
              </a:lnSpc>
              <a:spcBef>
                <a:spcPts val="0"/>
              </a:spcBef>
              <a:spcAft>
                <a:spcPts val="0"/>
              </a:spcAft>
              <a:buClrTx/>
              <a:buSzTx/>
              <a:buFontTx/>
              <a:buNone/>
              <a:tabLst/>
              <a:defRPr/>
            </a:pPr>
            <a:fld id="{B4F5276A-BB38-4645-8532-32218EE8C1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7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031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985" rtl="0" eaLnBrk="1" fontAlgn="auto" latinLnBrk="0" hangingPunct="1">
              <a:lnSpc>
                <a:spcPct val="100000"/>
              </a:lnSpc>
              <a:spcBef>
                <a:spcPts val="0"/>
              </a:spcBef>
              <a:spcAft>
                <a:spcPts val="0"/>
              </a:spcAft>
              <a:buClrTx/>
              <a:buSzTx/>
              <a:buFontTx/>
              <a:buNone/>
              <a:tabLst/>
              <a:defRPr/>
            </a:pPr>
            <a:r>
              <a:rPr lang="en-US" dirty="0"/>
              <a:t>In the face of a challenge, if you can select a value of how you want to interact with the world, it gives you a sense of control.  </a:t>
            </a:r>
          </a:p>
          <a:p>
            <a:r>
              <a:rPr lang="en-US" dirty="0"/>
              <a:t>Goals</a:t>
            </a:r>
            <a:r>
              <a:rPr lang="en-US" baseline="0" dirty="0"/>
              <a:t> are not the same thing as values</a:t>
            </a:r>
            <a:endParaRPr lang="en-US" dirty="0"/>
          </a:p>
        </p:txBody>
      </p:sp>
      <p:sp>
        <p:nvSpPr>
          <p:cNvPr id="4" name="Slide Number Placeholder 3"/>
          <p:cNvSpPr>
            <a:spLocks noGrp="1"/>
          </p:cNvSpPr>
          <p:nvPr>
            <p:ph type="sldNum" sz="quarter" idx="10"/>
          </p:nvPr>
        </p:nvSpPr>
        <p:spPr/>
        <p:txBody>
          <a:bodyPr/>
          <a:lstStyle/>
          <a:p>
            <a:pPr marL="0" marR="0" lvl="0" indent="0" algn="r" defTabSz="913972" rtl="0" eaLnBrk="1" fontAlgn="auto" latinLnBrk="0" hangingPunct="1">
              <a:lnSpc>
                <a:spcPct val="100000"/>
              </a:lnSpc>
              <a:spcBef>
                <a:spcPts val="0"/>
              </a:spcBef>
              <a:spcAft>
                <a:spcPts val="0"/>
              </a:spcAft>
              <a:buClrTx/>
              <a:buSzTx/>
              <a:buFontTx/>
              <a:buNone/>
              <a:tabLst/>
              <a:defRPr/>
            </a:pPr>
            <a:fld id="{8388F4D9-3867-F34D-9F93-11D73CC073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7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05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972"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7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015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972"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7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5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Values sort exercise</a:t>
            </a:r>
          </a:p>
          <a:p>
            <a:r>
              <a:rPr lang="en-US" sz="1200" kern="1200" dirty="0">
                <a:solidFill>
                  <a:schemeClr val="tx1"/>
                </a:solidFill>
                <a:effectLst/>
                <a:latin typeface="+mn-lt"/>
                <a:ea typeface="+mn-ea"/>
                <a:cs typeface="+mn-cs"/>
              </a:rPr>
              <a:t>What values are most important to you in the work setting? Focus on next step of your career. </a:t>
            </a:r>
          </a:p>
          <a:p>
            <a:r>
              <a:rPr lang="en-US" sz="1200" kern="1200" dirty="0">
                <a:solidFill>
                  <a:schemeClr val="tx1"/>
                </a:solidFill>
                <a:effectLst/>
                <a:latin typeface="+mn-lt"/>
                <a:ea typeface="+mn-ea"/>
                <a:cs typeface="+mn-cs"/>
              </a:rPr>
              <a:t>Pair-Share model</a:t>
            </a:r>
          </a:p>
          <a:p>
            <a:r>
              <a:rPr lang="en-US" sz="1200" kern="1200" dirty="0">
                <a:solidFill>
                  <a:schemeClr val="tx1"/>
                </a:solidFill>
                <a:effectLst/>
                <a:latin typeface="+mn-lt"/>
                <a:ea typeface="+mn-ea"/>
                <a:cs typeface="+mn-cs"/>
              </a:rPr>
              <a:t>Compare values that are most important to you? What do you notice as you see what is the same and different?</a:t>
            </a:r>
          </a:p>
          <a:p>
            <a:r>
              <a:rPr lang="en-US" sz="1200" kern="1200" dirty="0">
                <a:solidFill>
                  <a:schemeClr val="tx1"/>
                </a:solidFill>
                <a:effectLst/>
                <a:latin typeface="+mn-lt"/>
                <a:ea typeface="+mn-ea"/>
                <a:cs typeface="+mn-cs"/>
              </a:rPr>
              <a:t>What opportunities do you have to live in accordance with these values right now?</a:t>
            </a:r>
          </a:p>
          <a:p>
            <a:r>
              <a:rPr lang="en-US" sz="1200" kern="1200" dirty="0">
                <a:solidFill>
                  <a:schemeClr val="tx1"/>
                </a:solidFill>
                <a:effectLst/>
                <a:latin typeface="+mn-lt"/>
                <a:ea typeface="+mn-ea"/>
                <a:cs typeface="+mn-cs"/>
              </a:rPr>
              <a:t>What gets in the way?</a:t>
            </a:r>
          </a:p>
          <a:p>
            <a:endParaRPr lang="en-US" sz="1200" kern="1200" dirty="0">
              <a:solidFill>
                <a:schemeClr val="tx1"/>
              </a:solidFill>
              <a:effectLst/>
              <a:latin typeface="+mn-lt"/>
              <a:ea typeface="+mn-ea"/>
              <a:cs typeface="+mn-cs"/>
            </a:endParaRPr>
          </a:p>
          <a:p>
            <a:pPr marL="457200" algn="l"/>
            <a:r>
              <a:rPr lang="en-US" sz="1800" b="1" i="0" u="none" strike="noStrike" dirty="0">
                <a:solidFill>
                  <a:srgbClr val="212121"/>
                </a:solidFill>
                <a:effectLst/>
                <a:latin typeface="Aptos" panose="020B0004020202020204" pitchFamily="34" charset="0"/>
              </a:rPr>
              <a:t>Values sort:</a:t>
            </a:r>
            <a:r>
              <a:rPr lang="en-US" sz="1800" b="0" i="0" u="none" strike="noStrike" dirty="0">
                <a:solidFill>
                  <a:srgbClr val="212121"/>
                </a:solidFill>
                <a:effectLst/>
                <a:latin typeface="Aptos" panose="020B0004020202020204" pitchFamily="34" charset="0"/>
              </a:rPr>
              <a:t> each participant uses a values card sort exercise to reflect on what values are most important to them in the next stage of their career. Then spend time focused on what next steps would be in accordance with those values. </a:t>
            </a:r>
            <a:endParaRPr lang="en-US" b="0" i="0" u="none" strike="noStrike" dirty="0">
              <a:solidFill>
                <a:srgbClr val="212121"/>
              </a:solidFill>
              <a:effectLst/>
              <a:latin typeface="Aptos" panose="020B0004020202020204" pitchFamily="34" charset="0"/>
            </a:endParaRPr>
          </a:p>
          <a:p>
            <a:pPr marL="457200" algn="l"/>
            <a:r>
              <a:rPr lang="en-US" sz="1800" b="0" i="0" u="none" strike="noStrike" dirty="0">
                <a:solidFill>
                  <a:srgbClr val="212121"/>
                </a:solidFill>
                <a:effectLst/>
                <a:latin typeface="Aptos" panose="020B0004020202020204" pitchFamily="34" charset="0"/>
              </a:rPr>
              <a:t>                Think Pair Share: Does how you currently spend your time match these values? </a:t>
            </a:r>
            <a:endParaRPr lang="en-US" b="0" i="0" u="none" strike="noStrike" dirty="0">
              <a:solidFill>
                <a:srgbClr val="212121"/>
              </a:solidFill>
              <a:effectLst/>
              <a:latin typeface="Aptos" panose="020B0004020202020204" pitchFamily="34" charset="0"/>
            </a:endParaRPr>
          </a:p>
          <a:p>
            <a:pPr marL="457200" algn="l"/>
            <a:r>
              <a:rPr lang="en-US" sz="1800" b="1" i="0" u="none" strike="noStrike" dirty="0">
                <a:solidFill>
                  <a:srgbClr val="212121"/>
                </a:solidFill>
                <a:effectLst/>
                <a:latin typeface="Aptos" panose="020B0004020202020204" pitchFamily="34" charset="0"/>
              </a:rPr>
              <a:t>                </a:t>
            </a:r>
            <a:r>
              <a:rPr lang="en-US" sz="1800" b="0" i="0" u="none" strike="noStrike" dirty="0">
                <a:solidFill>
                  <a:srgbClr val="212121"/>
                </a:solidFill>
                <a:effectLst/>
                <a:latin typeface="Aptos" panose="020B0004020202020204" pitchFamily="34" charset="0"/>
              </a:rPr>
              <a:t>How does this exercise impact how you might spend your time differently than you currently do? </a:t>
            </a:r>
            <a:endParaRPr lang="en-US" b="0" i="0" u="none" strike="noStrike" dirty="0">
              <a:solidFill>
                <a:srgbClr val="212121"/>
              </a:solidFill>
              <a:effectLst/>
              <a:latin typeface="Aptos" panose="020B0004020202020204" pitchFamily="34" charset="0"/>
            </a:endParaRPr>
          </a:p>
          <a:p>
            <a:pPr marL="457200" indent="457200" algn="l"/>
            <a:r>
              <a:rPr lang="en-US" sz="1800" b="0" i="0" u="none" strike="noStrike" dirty="0">
                <a:solidFill>
                  <a:srgbClr val="212121"/>
                </a:solidFill>
                <a:effectLst/>
                <a:latin typeface="Aptos" panose="020B0004020202020204" pitchFamily="34" charset="0"/>
              </a:rPr>
              <a:t>What else came up as a result of this exercise?</a:t>
            </a:r>
            <a:endParaRPr lang="en-US" b="0" i="0" u="none" strike="noStrike" dirty="0">
              <a:solidFill>
                <a:srgbClr val="212121"/>
              </a:solidFill>
              <a:effectLst/>
              <a:latin typeface="Aptos" panose="020B00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3972" rtl="0" eaLnBrk="1" fontAlgn="auto" latinLnBrk="0" hangingPunct="1">
              <a:lnSpc>
                <a:spcPct val="100000"/>
              </a:lnSpc>
              <a:spcBef>
                <a:spcPts val="0"/>
              </a:spcBef>
              <a:spcAft>
                <a:spcPts val="0"/>
              </a:spcAft>
              <a:buClrTx/>
              <a:buSzTx/>
              <a:buFontTx/>
              <a:buNone/>
              <a:tabLst/>
              <a:defRPr/>
            </a:pPr>
            <a:fld id="{8388F4D9-3867-F34D-9F93-11D73CC073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7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62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E226F-EC52-7E4D-B39C-3471394245BE}" type="slidenum">
              <a:rPr lang="en-US" smtClean="0"/>
              <a:t>31</a:t>
            </a:fld>
            <a:endParaRPr lang="en-US" dirty="0"/>
          </a:p>
        </p:txBody>
      </p:sp>
    </p:spTree>
    <p:extLst>
      <p:ext uri="{BB962C8B-B14F-4D97-AF65-F5344CB8AC3E}">
        <p14:creationId xmlns:p14="http://schemas.microsoft.com/office/powerpoint/2010/main" val="285032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E1E7-A8BC-6C0A-DA78-7F09805FC4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26DFC-41B9-AF1B-54E9-32E055925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2F0BBE-51DC-ABA3-05A9-F1DCF26D6DA4}"/>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5" name="Footer Placeholder 4">
            <a:extLst>
              <a:ext uri="{FF2B5EF4-FFF2-40B4-BE49-F238E27FC236}">
                <a16:creationId xmlns:a16="http://schemas.microsoft.com/office/drawing/2014/main" id="{B37AD930-2362-22D5-5AFD-FE3180B67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05275-B4F0-8EA7-E17B-7F505463D4FE}"/>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2962212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E830-8E07-D25A-BF8F-007943B59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3CA392-7AEF-DD96-9D8B-BC49C7AF1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E580F-5F28-B1F9-51E5-70A7B8462038}"/>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5" name="Footer Placeholder 4">
            <a:extLst>
              <a:ext uri="{FF2B5EF4-FFF2-40B4-BE49-F238E27FC236}">
                <a16:creationId xmlns:a16="http://schemas.microsoft.com/office/drawing/2014/main" id="{9CADC685-73BE-4C41-5DA3-15788C442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2C84B-E775-C882-8DCA-1B474AF6B022}"/>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251001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C9360D-6119-1057-188B-ACC3211BF5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9CC452-5C6E-F36A-D325-71B4273E6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E1FA1-E916-BA36-0083-0211F050076B}"/>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5" name="Footer Placeholder 4">
            <a:extLst>
              <a:ext uri="{FF2B5EF4-FFF2-40B4-BE49-F238E27FC236}">
                <a16:creationId xmlns:a16="http://schemas.microsoft.com/office/drawing/2014/main" id="{D6B7BECC-E0C5-EC74-29B0-40E025997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D1046-7BFC-70DA-137C-64463BA36E23}"/>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222689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descr="A waterfall with mossy rocks&#10;&#10;Description automatically generated">
            <a:extLst>
              <a:ext uri="{FF2B5EF4-FFF2-40B4-BE49-F238E27FC236}">
                <a16:creationId xmlns:a16="http://schemas.microsoft.com/office/drawing/2014/main" id="{8513A1DE-807D-E08E-09A0-39D78324E043}"/>
              </a:ext>
            </a:extLst>
          </p:cNvPr>
          <p:cNvPicPr>
            <a:picLocks noChangeAspect="1"/>
          </p:cNvPicPr>
          <p:nvPr userDrawn="1"/>
        </p:nvPicPr>
        <p:blipFill>
          <a:blip r:embed="rId2"/>
          <a:srcRect l="11202" r="27974"/>
          <a:stretch/>
        </p:blipFill>
        <p:spPr>
          <a:xfrm>
            <a:off x="3840826" y="1"/>
            <a:ext cx="8351175" cy="6865079"/>
          </a:xfrm>
          <a:prstGeom prst="rect">
            <a:avLst/>
          </a:prstGeom>
        </p:spPr>
      </p:pic>
      <p:pic>
        <p:nvPicPr>
          <p:cNvPr id="28" name="Picture 27" descr="A blue and black background&#10;&#10;Description automatically generated">
            <a:extLst>
              <a:ext uri="{FF2B5EF4-FFF2-40B4-BE49-F238E27FC236}">
                <a16:creationId xmlns:a16="http://schemas.microsoft.com/office/drawing/2014/main" id="{6D2ED52D-0E4F-875E-7208-530B2325DF8A}"/>
              </a:ext>
            </a:extLst>
          </p:cNvPr>
          <p:cNvPicPr>
            <a:picLocks noChangeAspect="1"/>
          </p:cNvPicPr>
          <p:nvPr userDrawn="1"/>
        </p:nvPicPr>
        <p:blipFill>
          <a:blip r:embed="rId3"/>
          <a:stretch>
            <a:fillRect/>
          </a:stretch>
        </p:blipFill>
        <p:spPr>
          <a:xfrm>
            <a:off x="0" y="0"/>
            <a:ext cx="8805333" cy="6858000"/>
          </a:xfrm>
          <a:prstGeom prst="rect">
            <a:avLst/>
          </a:prstGeom>
        </p:spPr>
      </p:pic>
      <p:sp>
        <p:nvSpPr>
          <p:cNvPr id="29" name="Text Placeholder 18">
            <a:extLst>
              <a:ext uri="{FF2B5EF4-FFF2-40B4-BE49-F238E27FC236}">
                <a16:creationId xmlns:a16="http://schemas.microsoft.com/office/drawing/2014/main" id="{D24D8D24-9592-0FE6-8B29-6600CB3C109C}"/>
              </a:ext>
            </a:extLst>
          </p:cNvPr>
          <p:cNvSpPr>
            <a:spLocks noGrp="1"/>
          </p:cNvSpPr>
          <p:nvPr>
            <p:ph type="body" sz="quarter" idx="10"/>
          </p:nvPr>
        </p:nvSpPr>
        <p:spPr>
          <a:xfrm>
            <a:off x="1239346" y="2514600"/>
            <a:ext cx="4856655" cy="914400"/>
          </a:xfrm>
        </p:spPr>
        <p:txBody>
          <a:bodyPr>
            <a:normAutofit/>
          </a:bodyPr>
          <a:lstStyle>
            <a:lvl1pPr marL="0" indent="0" algn="l">
              <a:buNone/>
              <a:defRPr sz="44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spTree>
    <p:extLst>
      <p:ext uri="{BB962C8B-B14F-4D97-AF65-F5344CB8AC3E}">
        <p14:creationId xmlns:p14="http://schemas.microsoft.com/office/powerpoint/2010/main" val="364947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Banner">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C2027AAF-CAAA-4B1C-D8BE-634EF708C85A}"/>
              </a:ext>
            </a:extLst>
          </p:cNvPr>
          <p:cNvSpPr>
            <a:spLocks noGrp="1"/>
          </p:cNvSpPr>
          <p:nvPr>
            <p:ph type="body" sz="quarter" idx="10"/>
          </p:nvPr>
        </p:nvSpPr>
        <p:spPr>
          <a:xfrm>
            <a:off x="6096000" y="1620400"/>
            <a:ext cx="4876800" cy="906900"/>
          </a:xfrm>
        </p:spPr>
        <p:txBody>
          <a:bodyPr lIns="0" tIns="0" rIns="0">
            <a:normAutofit/>
          </a:bodyPr>
          <a:lstStyle>
            <a:lvl1pPr marL="0" indent="0">
              <a:buNone/>
              <a:defRPr sz="4400" b="0" i="0">
                <a:solidFill>
                  <a:srgbClr val="506BE7"/>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pic>
        <p:nvPicPr>
          <p:cNvPr id="9" name="Picture 8" descr="A river flowing through a forest&#10;&#10;Description automatically generated">
            <a:extLst>
              <a:ext uri="{FF2B5EF4-FFF2-40B4-BE49-F238E27FC236}">
                <a16:creationId xmlns:a16="http://schemas.microsoft.com/office/drawing/2014/main" id="{6E5E662A-2DF3-BBEF-D9EB-B91C73FBD4BD}"/>
              </a:ext>
            </a:extLst>
          </p:cNvPr>
          <p:cNvPicPr>
            <a:picLocks noChangeAspect="1"/>
          </p:cNvPicPr>
          <p:nvPr userDrawn="1"/>
        </p:nvPicPr>
        <p:blipFill>
          <a:blip r:embed="rId2"/>
          <a:stretch>
            <a:fillRect/>
          </a:stretch>
        </p:blipFill>
        <p:spPr>
          <a:xfrm>
            <a:off x="-1" y="-10477"/>
            <a:ext cx="5564553" cy="6881356"/>
          </a:xfrm>
          <a:prstGeom prst="rect">
            <a:avLst/>
          </a:prstGeom>
        </p:spPr>
      </p:pic>
      <p:sp>
        <p:nvSpPr>
          <p:cNvPr id="10" name="Text Placeholder 18">
            <a:extLst>
              <a:ext uri="{FF2B5EF4-FFF2-40B4-BE49-F238E27FC236}">
                <a16:creationId xmlns:a16="http://schemas.microsoft.com/office/drawing/2014/main" id="{9BD6CDEB-EE79-097E-7AC6-07581CDA52DA}"/>
              </a:ext>
            </a:extLst>
          </p:cNvPr>
          <p:cNvSpPr>
            <a:spLocks noGrp="1"/>
          </p:cNvSpPr>
          <p:nvPr>
            <p:ph type="body" sz="quarter" idx="11"/>
          </p:nvPr>
        </p:nvSpPr>
        <p:spPr>
          <a:xfrm>
            <a:off x="6096001" y="3429000"/>
            <a:ext cx="4876800" cy="2743200"/>
          </a:xfrm>
        </p:spPr>
        <p:txBody>
          <a:bodyPr lIns="0" tIns="0" rIns="0">
            <a:noAutofit/>
          </a:bodyPr>
          <a:lstStyle>
            <a:lvl1pPr marL="0" indent="0">
              <a:buNone/>
              <a:defRPr sz="1800" b="0" i="0">
                <a:solidFill>
                  <a:schemeClr val="tx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pPr lvl="0"/>
            <a:endParaRPr lang="en-US" dirty="0"/>
          </a:p>
        </p:txBody>
      </p:sp>
    </p:spTree>
    <p:extLst>
      <p:ext uri="{BB962C8B-B14F-4D97-AF65-F5344CB8AC3E}">
        <p14:creationId xmlns:p14="http://schemas.microsoft.com/office/powerpoint/2010/main" val="761358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2">
    <p:spTree>
      <p:nvGrpSpPr>
        <p:cNvPr id="1" name=""/>
        <p:cNvGrpSpPr/>
        <p:nvPr/>
      </p:nvGrpSpPr>
      <p:grpSpPr>
        <a:xfrm>
          <a:off x="0" y="0"/>
          <a:ext cx="0" cy="0"/>
          <a:chOff x="0" y="0"/>
          <a:chExt cx="0" cy="0"/>
        </a:xfrm>
      </p:grpSpPr>
      <p:pic>
        <p:nvPicPr>
          <p:cNvPr id="3" name="Picture 2" descr="A blue and black background&#10;&#10;Description automatically generated">
            <a:extLst>
              <a:ext uri="{FF2B5EF4-FFF2-40B4-BE49-F238E27FC236}">
                <a16:creationId xmlns:a16="http://schemas.microsoft.com/office/drawing/2014/main" id="{702D575F-D4B1-5845-20E9-750372BF6485}"/>
              </a:ext>
            </a:extLst>
          </p:cNvPr>
          <p:cNvPicPr>
            <a:picLocks noChangeAspect="1"/>
          </p:cNvPicPr>
          <p:nvPr userDrawn="1"/>
        </p:nvPicPr>
        <p:blipFill>
          <a:blip r:embed="rId2"/>
          <a:srcRect r="331" b="12758"/>
          <a:stretch/>
        </p:blipFill>
        <p:spPr>
          <a:xfrm rot="10800000">
            <a:off x="-1" y="0"/>
            <a:ext cx="12192001" cy="3001464"/>
          </a:xfrm>
          <a:prstGeom prst="rect">
            <a:avLst/>
          </a:prstGeom>
        </p:spPr>
      </p:pic>
      <p:sp>
        <p:nvSpPr>
          <p:cNvPr id="5" name="Text Placeholder 18">
            <a:extLst>
              <a:ext uri="{FF2B5EF4-FFF2-40B4-BE49-F238E27FC236}">
                <a16:creationId xmlns:a16="http://schemas.microsoft.com/office/drawing/2014/main" id="{414A1F6D-B075-C1EE-0C48-BACF143A57ED}"/>
              </a:ext>
            </a:extLst>
          </p:cNvPr>
          <p:cNvSpPr>
            <a:spLocks noGrp="1"/>
          </p:cNvSpPr>
          <p:nvPr>
            <p:ph type="body" sz="quarter" idx="11"/>
          </p:nvPr>
        </p:nvSpPr>
        <p:spPr>
          <a:xfrm>
            <a:off x="1228876" y="3429000"/>
            <a:ext cx="9743925" cy="2743908"/>
          </a:xfrm>
        </p:spPr>
        <p:txBody>
          <a:bodyPr lIns="0" tIns="0" rIns="0">
            <a:noAutofit/>
          </a:bodyPr>
          <a:lstStyle>
            <a:lvl1pPr marL="0" indent="0">
              <a:buNone/>
              <a:defRPr sz="1800" b="0" i="0">
                <a:solidFill>
                  <a:schemeClr val="tx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pPr lvl="0"/>
            <a:endParaRPr lang="en-US" dirty="0"/>
          </a:p>
        </p:txBody>
      </p:sp>
      <p:sp>
        <p:nvSpPr>
          <p:cNvPr id="6" name="Text Placeholder 18">
            <a:extLst>
              <a:ext uri="{FF2B5EF4-FFF2-40B4-BE49-F238E27FC236}">
                <a16:creationId xmlns:a16="http://schemas.microsoft.com/office/drawing/2014/main" id="{761D4C1F-BFA4-6A9E-259B-063AE1E3E483}"/>
              </a:ext>
            </a:extLst>
          </p:cNvPr>
          <p:cNvSpPr>
            <a:spLocks noGrp="1"/>
          </p:cNvSpPr>
          <p:nvPr>
            <p:ph type="body" sz="quarter" idx="10"/>
          </p:nvPr>
        </p:nvSpPr>
        <p:spPr>
          <a:xfrm>
            <a:off x="1228878" y="685092"/>
            <a:ext cx="9743925" cy="619282"/>
          </a:xfrm>
        </p:spPr>
        <p:txBody>
          <a:bodyPr lIns="0" tIns="0" rIns="0">
            <a:normAutofit/>
          </a:bodyPr>
          <a:lstStyle>
            <a:lvl1pPr marL="0" indent="0">
              <a:buNone/>
              <a:defRPr sz="44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spTree>
    <p:extLst>
      <p:ext uri="{BB962C8B-B14F-4D97-AF65-F5344CB8AC3E}">
        <p14:creationId xmlns:p14="http://schemas.microsoft.com/office/powerpoint/2010/main" val="2803881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with space for image">
    <p:spTree>
      <p:nvGrpSpPr>
        <p:cNvPr id="1" name=""/>
        <p:cNvGrpSpPr/>
        <p:nvPr/>
      </p:nvGrpSpPr>
      <p:grpSpPr>
        <a:xfrm>
          <a:off x="0" y="0"/>
          <a:ext cx="0" cy="0"/>
          <a:chOff x="0" y="0"/>
          <a:chExt cx="0" cy="0"/>
        </a:xfrm>
      </p:grpSpPr>
      <p:pic>
        <p:nvPicPr>
          <p:cNvPr id="2" name="Picture 1" descr="A blue and black background&#10;&#10;Description automatically generated">
            <a:extLst>
              <a:ext uri="{FF2B5EF4-FFF2-40B4-BE49-F238E27FC236}">
                <a16:creationId xmlns:a16="http://schemas.microsoft.com/office/drawing/2014/main" id="{A82A04FE-F832-7AB1-621B-8AAF0376D7FD}"/>
              </a:ext>
            </a:extLst>
          </p:cNvPr>
          <p:cNvPicPr>
            <a:picLocks noChangeAspect="1"/>
          </p:cNvPicPr>
          <p:nvPr userDrawn="1"/>
        </p:nvPicPr>
        <p:blipFill>
          <a:blip r:embed="rId2"/>
          <a:srcRect t="12468"/>
          <a:stretch/>
        </p:blipFill>
        <p:spPr>
          <a:xfrm rot="10800000">
            <a:off x="-29511" y="3868728"/>
            <a:ext cx="12234888" cy="3001465"/>
          </a:xfrm>
          <a:prstGeom prst="rect">
            <a:avLst/>
          </a:prstGeom>
        </p:spPr>
      </p:pic>
      <p:sp>
        <p:nvSpPr>
          <p:cNvPr id="3" name="Text Placeholder 18">
            <a:extLst>
              <a:ext uri="{FF2B5EF4-FFF2-40B4-BE49-F238E27FC236}">
                <a16:creationId xmlns:a16="http://schemas.microsoft.com/office/drawing/2014/main" id="{8CF51109-D7EE-8C5B-A105-E8C8D21755A7}"/>
              </a:ext>
            </a:extLst>
          </p:cNvPr>
          <p:cNvSpPr>
            <a:spLocks noGrp="1"/>
          </p:cNvSpPr>
          <p:nvPr>
            <p:ph type="body" sz="quarter" idx="10"/>
          </p:nvPr>
        </p:nvSpPr>
        <p:spPr>
          <a:xfrm>
            <a:off x="1202267" y="685092"/>
            <a:ext cx="9770533" cy="902408"/>
          </a:xfrm>
        </p:spPr>
        <p:txBody>
          <a:bodyPr lIns="0" tIns="0" rIns="0">
            <a:normAutofit/>
          </a:bodyPr>
          <a:lstStyle>
            <a:lvl1pPr marL="0" indent="0">
              <a:buNone/>
              <a:defRPr sz="4400" b="0" i="0">
                <a:solidFill>
                  <a:srgbClr val="506BE7"/>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sp>
        <p:nvSpPr>
          <p:cNvPr id="8" name="Text Placeholder 18">
            <a:extLst>
              <a:ext uri="{FF2B5EF4-FFF2-40B4-BE49-F238E27FC236}">
                <a16:creationId xmlns:a16="http://schemas.microsoft.com/office/drawing/2014/main" id="{4689D291-EDC9-5E98-AB3C-4A632F9D5470}"/>
              </a:ext>
            </a:extLst>
          </p:cNvPr>
          <p:cNvSpPr>
            <a:spLocks noGrp="1"/>
          </p:cNvSpPr>
          <p:nvPr>
            <p:ph type="body" sz="quarter" idx="11"/>
          </p:nvPr>
        </p:nvSpPr>
        <p:spPr>
          <a:xfrm>
            <a:off x="1202267" y="2501900"/>
            <a:ext cx="4893733" cy="3671008"/>
          </a:xfrm>
          <a:solidFill>
            <a:schemeClr val="bg1"/>
          </a:solidFill>
          <a:ln w="19050">
            <a:solidFill>
              <a:schemeClr val="accent1"/>
            </a:solidFill>
            <a:prstDash val="dash"/>
          </a:ln>
        </p:spPr>
        <p:txBody>
          <a:bodyPr lIns="182880" tIns="182880" rIns="182880" bIns="182880">
            <a:noAutofit/>
          </a:bodyPr>
          <a:lstStyle>
            <a:lvl1pPr marL="0" indent="0">
              <a:buNone/>
              <a:defRPr sz="1800" b="0" i="0">
                <a:solidFill>
                  <a:schemeClr val="tx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pPr lvl="0"/>
            <a:endParaRPr lang="en-US" dirty="0"/>
          </a:p>
        </p:txBody>
      </p:sp>
    </p:spTree>
    <p:extLst>
      <p:ext uri="{BB962C8B-B14F-4D97-AF65-F5344CB8AC3E}">
        <p14:creationId xmlns:p14="http://schemas.microsoft.com/office/powerpoint/2010/main" val="732475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pic>
        <p:nvPicPr>
          <p:cNvPr id="15" name="Picture 14" descr="A blue and black background&#10;&#10;Description automatically generated">
            <a:extLst>
              <a:ext uri="{FF2B5EF4-FFF2-40B4-BE49-F238E27FC236}">
                <a16:creationId xmlns:a16="http://schemas.microsoft.com/office/drawing/2014/main" id="{53202DF1-0F2E-C79C-9D89-C56048A288F6}"/>
              </a:ext>
            </a:extLst>
          </p:cNvPr>
          <p:cNvPicPr>
            <a:picLocks noChangeAspect="1"/>
          </p:cNvPicPr>
          <p:nvPr userDrawn="1"/>
        </p:nvPicPr>
        <p:blipFill>
          <a:blip r:embed="rId2"/>
          <a:srcRect t="12468"/>
          <a:stretch/>
        </p:blipFill>
        <p:spPr>
          <a:xfrm>
            <a:off x="-13255" y="-1"/>
            <a:ext cx="12234888" cy="3001465"/>
          </a:xfrm>
          <a:prstGeom prst="rect">
            <a:avLst/>
          </a:prstGeom>
        </p:spPr>
      </p:pic>
      <p:sp>
        <p:nvSpPr>
          <p:cNvPr id="2" name="Text Placeholder 18">
            <a:extLst>
              <a:ext uri="{FF2B5EF4-FFF2-40B4-BE49-F238E27FC236}">
                <a16:creationId xmlns:a16="http://schemas.microsoft.com/office/drawing/2014/main" id="{3A1FD384-2149-2379-9F2C-F774BC1EF23F}"/>
              </a:ext>
            </a:extLst>
          </p:cNvPr>
          <p:cNvSpPr>
            <a:spLocks noGrp="1"/>
          </p:cNvSpPr>
          <p:nvPr>
            <p:ph type="body" sz="quarter" idx="10"/>
          </p:nvPr>
        </p:nvSpPr>
        <p:spPr>
          <a:xfrm>
            <a:off x="1202267" y="685092"/>
            <a:ext cx="9804400" cy="927808"/>
          </a:xfrm>
        </p:spPr>
        <p:txBody>
          <a:bodyPr lIns="0" tIns="0" rIns="0">
            <a:normAutofit/>
          </a:bodyPr>
          <a:lstStyle>
            <a:lvl1pPr marL="0" indent="0">
              <a:buNone/>
              <a:defRPr sz="44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spTree>
    <p:extLst>
      <p:ext uri="{BB962C8B-B14F-4D97-AF65-F5344CB8AC3E}">
        <p14:creationId xmlns:p14="http://schemas.microsoft.com/office/powerpoint/2010/main" val="138358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2">
    <p:spTree>
      <p:nvGrpSpPr>
        <p:cNvPr id="1" name=""/>
        <p:cNvGrpSpPr/>
        <p:nvPr/>
      </p:nvGrpSpPr>
      <p:grpSpPr>
        <a:xfrm>
          <a:off x="0" y="0"/>
          <a:ext cx="0" cy="0"/>
          <a:chOff x="0" y="0"/>
          <a:chExt cx="0" cy="0"/>
        </a:xfrm>
      </p:grpSpPr>
      <p:pic>
        <p:nvPicPr>
          <p:cNvPr id="11" name="Picture 10" descr="A sunflower with leaves and a blue sky&#10;&#10;Description automatically generated">
            <a:extLst>
              <a:ext uri="{FF2B5EF4-FFF2-40B4-BE49-F238E27FC236}">
                <a16:creationId xmlns:a16="http://schemas.microsoft.com/office/drawing/2014/main" id="{46B23FF4-9647-45C2-14C6-99DA061DB2E5}"/>
              </a:ext>
            </a:extLst>
          </p:cNvPr>
          <p:cNvPicPr>
            <a:picLocks noChangeAspect="1"/>
          </p:cNvPicPr>
          <p:nvPr userDrawn="1"/>
        </p:nvPicPr>
        <p:blipFill>
          <a:blip r:embed="rId2"/>
          <a:srcRect l="496" b="25372"/>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F22D0B47-3C20-16B5-47C5-72D703C397EA}"/>
              </a:ext>
            </a:extLst>
          </p:cNvPr>
          <p:cNvPicPr>
            <a:picLocks noChangeAspect="1"/>
          </p:cNvPicPr>
          <p:nvPr userDrawn="1"/>
        </p:nvPicPr>
        <p:blipFill>
          <a:blip r:embed="rId3"/>
          <a:stretch>
            <a:fillRect/>
          </a:stretch>
        </p:blipFill>
        <p:spPr>
          <a:xfrm>
            <a:off x="-23905" y="-17929"/>
            <a:ext cx="12252773" cy="3765175"/>
          </a:xfrm>
          <a:prstGeom prst="rect">
            <a:avLst/>
          </a:prstGeom>
        </p:spPr>
      </p:pic>
      <p:sp>
        <p:nvSpPr>
          <p:cNvPr id="3" name="Text Placeholder 18">
            <a:extLst>
              <a:ext uri="{FF2B5EF4-FFF2-40B4-BE49-F238E27FC236}">
                <a16:creationId xmlns:a16="http://schemas.microsoft.com/office/drawing/2014/main" id="{A706D1E2-7C58-7785-901D-609FC461A79F}"/>
              </a:ext>
            </a:extLst>
          </p:cNvPr>
          <p:cNvSpPr>
            <a:spLocks noGrp="1"/>
          </p:cNvSpPr>
          <p:nvPr>
            <p:ph type="body" sz="quarter" idx="10"/>
          </p:nvPr>
        </p:nvSpPr>
        <p:spPr>
          <a:xfrm>
            <a:off x="1202267" y="685092"/>
            <a:ext cx="9770533" cy="915108"/>
          </a:xfrm>
        </p:spPr>
        <p:txBody>
          <a:bodyPr lIns="0" tIns="0" rIns="0">
            <a:normAutofit/>
          </a:bodyPr>
          <a:lstStyle>
            <a:lvl1pPr marL="0" indent="0">
              <a:buNone/>
              <a:defRPr sz="44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spTree>
    <p:extLst>
      <p:ext uri="{BB962C8B-B14F-4D97-AF65-F5344CB8AC3E}">
        <p14:creationId xmlns:p14="http://schemas.microsoft.com/office/powerpoint/2010/main" val="2809491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1">
    <p:spTree>
      <p:nvGrpSpPr>
        <p:cNvPr id="1" name=""/>
        <p:cNvGrpSpPr/>
        <p:nvPr/>
      </p:nvGrpSpPr>
      <p:grpSpPr>
        <a:xfrm>
          <a:off x="0" y="0"/>
          <a:ext cx="0" cy="0"/>
          <a:chOff x="0" y="0"/>
          <a:chExt cx="0" cy="0"/>
        </a:xfrm>
      </p:grpSpPr>
      <p:pic>
        <p:nvPicPr>
          <p:cNvPr id="15" name="Picture 14" descr="A blue and black background&#10;&#10;Description automatically generated">
            <a:extLst>
              <a:ext uri="{FF2B5EF4-FFF2-40B4-BE49-F238E27FC236}">
                <a16:creationId xmlns:a16="http://schemas.microsoft.com/office/drawing/2014/main" id="{53202DF1-0F2E-C79C-9D89-C56048A288F6}"/>
              </a:ext>
            </a:extLst>
          </p:cNvPr>
          <p:cNvPicPr>
            <a:picLocks noChangeAspect="1"/>
          </p:cNvPicPr>
          <p:nvPr userDrawn="1"/>
        </p:nvPicPr>
        <p:blipFill>
          <a:blip r:embed="rId2"/>
          <a:srcRect t="12468"/>
          <a:stretch/>
        </p:blipFill>
        <p:spPr>
          <a:xfrm>
            <a:off x="-13255" y="-1"/>
            <a:ext cx="12234888" cy="3001465"/>
          </a:xfrm>
          <a:prstGeom prst="rect">
            <a:avLst/>
          </a:prstGeom>
        </p:spPr>
      </p:pic>
      <p:sp>
        <p:nvSpPr>
          <p:cNvPr id="19" name="Text Placeholder 18">
            <a:extLst>
              <a:ext uri="{FF2B5EF4-FFF2-40B4-BE49-F238E27FC236}">
                <a16:creationId xmlns:a16="http://schemas.microsoft.com/office/drawing/2014/main" id="{F394639B-E4A3-32A8-3C78-861C36612491}"/>
              </a:ext>
            </a:extLst>
          </p:cNvPr>
          <p:cNvSpPr>
            <a:spLocks noGrp="1"/>
          </p:cNvSpPr>
          <p:nvPr>
            <p:ph type="body" sz="quarter" idx="10"/>
          </p:nvPr>
        </p:nvSpPr>
        <p:spPr>
          <a:xfrm>
            <a:off x="1245810" y="685092"/>
            <a:ext cx="9743924" cy="619282"/>
          </a:xfrm>
        </p:spPr>
        <p:txBody>
          <a:bodyPr lIns="0" tIns="0" rIns="0">
            <a:normAutofit/>
          </a:bodyPr>
          <a:lstStyle>
            <a:lvl1pPr marL="0" indent="0">
              <a:buNone/>
              <a:defRPr sz="44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endParaRPr lang="en-US" dirty="0"/>
          </a:p>
        </p:txBody>
      </p:sp>
      <p:sp>
        <p:nvSpPr>
          <p:cNvPr id="20" name="Text Placeholder 18">
            <a:extLst>
              <a:ext uri="{FF2B5EF4-FFF2-40B4-BE49-F238E27FC236}">
                <a16:creationId xmlns:a16="http://schemas.microsoft.com/office/drawing/2014/main" id="{0792F264-0BA2-5CF7-F9DC-26F577FEE89A}"/>
              </a:ext>
            </a:extLst>
          </p:cNvPr>
          <p:cNvSpPr>
            <a:spLocks noGrp="1"/>
          </p:cNvSpPr>
          <p:nvPr>
            <p:ph type="body" sz="quarter" idx="11"/>
          </p:nvPr>
        </p:nvSpPr>
        <p:spPr>
          <a:xfrm>
            <a:off x="1245810" y="3429000"/>
            <a:ext cx="9743924" cy="2756608"/>
          </a:xfrm>
        </p:spPr>
        <p:txBody>
          <a:bodyPr lIns="0" tIns="0" rIns="0">
            <a:noAutofit/>
          </a:bodyPr>
          <a:lstStyle>
            <a:lvl1pPr marL="0" indent="0">
              <a:buNone/>
              <a:defRPr sz="1800" b="0" i="0">
                <a:solidFill>
                  <a:schemeClr val="tx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pPr lvl="0"/>
            <a:endParaRPr lang="en-US" dirty="0"/>
          </a:p>
        </p:txBody>
      </p:sp>
    </p:spTree>
    <p:extLst>
      <p:ext uri="{BB962C8B-B14F-4D97-AF65-F5344CB8AC3E}">
        <p14:creationId xmlns:p14="http://schemas.microsoft.com/office/powerpoint/2010/main" val="1171767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point-Re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61C9B284-9EBE-2F9A-8A1E-34CA95511B9D}"/>
              </a:ext>
            </a:extLst>
          </p:cNvPr>
          <p:cNvSpPr>
            <a:spLocks noGrp="1"/>
          </p:cNvSpPr>
          <p:nvPr>
            <p:ph sz="quarter" idx="10"/>
          </p:nvPr>
        </p:nvSpPr>
        <p:spPr>
          <a:xfrm>
            <a:off x="838200" y="1979547"/>
            <a:ext cx="10515600" cy="2943182"/>
          </a:xfrm>
        </p:spPr>
        <p:txBody>
          <a:bodyPr/>
          <a:lstStyle>
            <a:lvl1pPr>
              <a:defRPr sz="2250">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7484C525-D333-8C91-9A24-D8BEA68883AB}"/>
              </a:ext>
            </a:extLst>
          </p:cNvPr>
          <p:cNvSpPr>
            <a:spLocks noGrp="1"/>
          </p:cNvSpPr>
          <p:nvPr>
            <p:ph type="title"/>
          </p:nvPr>
        </p:nvSpPr>
        <p:spPr/>
        <p:txBody>
          <a:bodyPr/>
          <a:lstStyle>
            <a:lvl1pPr>
              <a:defRPr>
                <a:solidFill>
                  <a:schemeClr val="accent4">
                    <a:lumMod val="50000"/>
                  </a:schemeClr>
                </a:solidFill>
              </a:defRPr>
            </a:lvl1pPr>
          </a:lstStyle>
          <a:p>
            <a:r>
              <a:rPr lang="en-US"/>
              <a:t>Click to edit Master title style</a:t>
            </a:r>
          </a:p>
        </p:txBody>
      </p:sp>
      <p:pic>
        <p:nvPicPr>
          <p:cNvPr id="10" name="Picture 9">
            <a:extLst>
              <a:ext uri="{FF2B5EF4-FFF2-40B4-BE49-F238E27FC236}">
                <a16:creationId xmlns:a16="http://schemas.microsoft.com/office/drawing/2014/main" id="{05C3975B-2F18-CDA1-1179-B0655E485126}"/>
              </a:ext>
            </a:extLst>
          </p:cNvPr>
          <p:cNvPicPr>
            <a:picLocks noChangeAspect="1"/>
          </p:cNvPicPr>
          <p:nvPr userDrawn="1"/>
        </p:nvPicPr>
        <p:blipFill>
          <a:blip r:embed="rId3"/>
          <a:srcRect/>
          <a:stretch/>
        </p:blipFill>
        <p:spPr>
          <a:xfrm>
            <a:off x="9525001" y="6172421"/>
            <a:ext cx="2247900" cy="6096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77359" y="6312342"/>
            <a:ext cx="3685161" cy="354774"/>
          </a:xfrm>
          <a:prstGeom prst="rect">
            <a:avLst/>
          </a:prstGeom>
        </p:spPr>
      </p:pic>
      <p:cxnSp>
        <p:nvCxnSpPr>
          <p:cNvPr id="6" name="Straight Connector 5"/>
          <p:cNvCxnSpPr/>
          <p:nvPr userDrawn="1"/>
        </p:nvCxnSpPr>
        <p:spPr>
          <a:xfrm>
            <a:off x="9417049" y="6280150"/>
            <a:ext cx="0" cy="4445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9539288" y="6255544"/>
            <a:ext cx="678656" cy="445294"/>
          </a:xfrm>
          <a:prstGeom prst="rect">
            <a:avLst/>
          </a:prstGeom>
          <a:solidFill>
            <a:srgbClr val="97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73170" y="6312342"/>
            <a:ext cx="627100" cy="354774"/>
          </a:xfrm>
          <a:prstGeom prst="rect">
            <a:avLst/>
          </a:prstGeom>
        </p:spPr>
      </p:pic>
    </p:spTree>
    <p:extLst>
      <p:ext uri="{BB962C8B-B14F-4D97-AF65-F5344CB8AC3E}">
        <p14:creationId xmlns:p14="http://schemas.microsoft.com/office/powerpoint/2010/main" val="219209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B934-681C-8722-8058-737BBD91A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D4BA1-64EF-4A36-BE66-ED3B0426D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E5815-3ED3-11E4-1858-DB10C824191F}"/>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5" name="Footer Placeholder 4">
            <a:extLst>
              <a:ext uri="{FF2B5EF4-FFF2-40B4-BE49-F238E27FC236}">
                <a16:creationId xmlns:a16="http://schemas.microsoft.com/office/drawing/2014/main" id="{1939B4A5-70D1-221E-4581-C5D5A3AA6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B52AA-68B0-98EB-00FD-983376C61A63}"/>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2707316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028157" y="3944939"/>
            <a:ext cx="6096000" cy="5292"/>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9575" y="4173813"/>
            <a:ext cx="2071688" cy="543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028157" y="2622097"/>
            <a:ext cx="6096000" cy="1436688"/>
          </a:xfrm>
          <a:prstGeom prst="rect">
            <a:avLst/>
          </a:prstGeom>
        </p:spPr>
        <p:txBody>
          <a:bodyPr lIns="76162" tIns="38085" rIns="76162" bIns="38085">
            <a:noAutofit/>
          </a:bodyPr>
          <a:lstStyle>
            <a:lvl1pPr marL="0" indent="0" algn="ctr">
              <a:buNone/>
              <a:defRPr sz="5025" b="0" i="0" spc="125" baseline="0">
                <a:solidFill>
                  <a:schemeClr val="bg1"/>
                </a:solidFill>
                <a:latin typeface="Century Gothic" charset="0"/>
                <a:ea typeface="Century Gothic" charset="0"/>
                <a:cs typeface="Century Gothic" charset="0"/>
              </a:defRPr>
            </a:lvl1pPr>
          </a:lstStyle>
          <a:p>
            <a:pPr lvl="0"/>
            <a:r>
              <a:rPr lang="en-US" dirty="0"/>
              <a:t>TITLE</a:t>
            </a:r>
          </a:p>
        </p:txBody>
      </p:sp>
      <p:sp>
        <p:nvSpPr>
          <p:cNvPr id="18" name="Text Placeholder 17"/>
          <p:cNvSpPr>
            <a:spLocks noGrp="1"/>
          </p:cNvSpPr>
          <p:nvPr>
            <p:ph type="body" sz="quarter" idx="11" hasCustomPrompt="1"/>
          </p:nvPr>
        </p:nvSpPr>
        <p:spPr>
          <a:xfrm>
            <a:off x="2160639" y="6555771"/>
            <a:ext cx="992628" cy="254000"/>
          </a:xfrm>
          <a:prstGeom prst="rect">
            <a:avLst/>
          </a:prstGeom>
        </p:spPr>
        <p:txBody>
          <a:bodyPr lIns="76162" tIns="38085" rIns="76162" bIns="38085"/>
          <a:lstStyle>
            <a:lvl1pPr marL="0" indent="0">
              <a:buNone/>
              <a:defRPr sz="825" b="1" i="0" spc="125"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3453007" y="6555771"/>
            <a:ext cx="992628" cy="254000"/>
          </a:xfrm>
          <a:prstGeom prst="rect">
            <a:avLst/>
          </a:prstGeom>
        </p:spPr>
        <p:txBody>
          <a:bodyPr lIns="76162" tIns="38085" rIns="76162" bIns="38085"/>
          <a:lstStyle>
            <a:lvl1pPr marL="0" indent="0">
              <a:buNone/>
              <a:defRPr sz="825" b="1" i="0" spc="125"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4745375" y="6555771"/>
            <a:ext cx="992628" cy="254000"/>
          </a:xfrm>
          <a:prstGeom prst="rect">
            <a:avLst/>
          </a:prstGeom>
        </p:spPr>
        <p:txBody>
          <a:bodyPr lIns="76162" tIns="38085" rIns="76162" bIns="38085"/>
          <a:lstStyle>
            <a:lvl1pPr marL="0" indent="0">
              <a:buNone/>
              <a:defRPr sz="825" b="1" i="0" spc="125" baseline="0">
                <a:solidFill>
                  <a:schemeClr val="bg1"/>
                </a:solidFill>
              </a:defRPr>
            </a:lvl1pPr>
          </a:lstStyle>
          <a:p>
            <a:pPr lvl="0"/>
            <a:r>
              <a:rPr lang="en-US" dirty="0"/>
              <a:t>MISC</a:t>
            </a:r>
          </a:p>
        </p:txBody>
      </p:sp>
      <p:sp>
        <p:nvSpPr>
          <p:cNvPr id="10" name="TextBox 9"/>
          <p:cNvSpPr txBox="1"/>
          <p:nvPr userDrawn="1"/>
        </p:nvSpPr>
        <p:spPr>
          <a:xfrm>
            <a:off x="8229602" y="6555771"/>
            <a:ext cx="3962407" cy="184644"/>
          </a:xfrm>
          <a:prstGeom prst="rect">
            <a:avLst/>
          </a:prstGeom>
          <a:noFill/>
        </p:spPr>
        <p:txBody>
          <a:bodyPr wrap="square" lIns="57122" tIns="28564" rIns="57122" bIns="28564">
            <a:spAutoFit/>
          </a:bodyPr>
          <a:lstStyle/>
          <a:p>
            <a:pPr defTabSz="456961">
              <a:defRPr/>
            </a:pPr>
            <a:r>
              <a:rPr lang="de-DE" sz="825" b="1" spc="188" dirty="0">
                <a:solidFill>
                  <a:prstClr val="white"/>
                </a:solidFill>
                <a:latin typeface="Century Gothic" charset="0"/>
                <a:ea typeface="Century Gothic" charset="0"/>
                <a:cs typeface="Century Gothic" charset="0"/>
              </a:rPr>
              <a:t>©</a:t>
            </a:r>
            <a:r>
              <a:rPr lang="en-US" sz="825" b="1" spc="188" dirty="0">
                <a:solidFill>
                  <a:prstClr val="white"/>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265849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49"/>
            <a:ext cx="10661651" cy="549537"/>
          </a:xfrm>
          <a:prstGeom prst="rect">
            <a:avLst/>
          </a:prstGeom>
        </p:spPr>
        <p:txBody>
          <a:bodyPr lIns="76162" tIns="38085" rIns="76162" bIns="38085"/>
          <a:lstStyle/>
          <a:p>
            <a:r>
              <a:rPr lang="en-US" dirty="0"/>
              <a:t>Click to edit Master title style</a:t>
            </a:r>
          </a:p>
        </p:txBody>
      </p:sp>
      <p:sp>
        <p:nvSpPr>
          <p:cNvPr id="4" name="Rectangle 3"/>
          <p:cNvSpPr/>
          <p:nvPr userDrawn="1"/>
        </p:nvSpPr>
        <p:spPr>
          <a:xfrm>
            <a:off x="10" y="5"/>
            <a:ext cx="105833" cy="691885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57122" tIns="28564" rIns="57122" bIns="28564" anchor="ctr"/>
          <a:lstStyle/>
          <a:p>
            <a:pPr algn="ctr" defTabSz="456961">
              <a:defRPr/>
            </a:pPr>
            <a:endParaRPr lang="en-US" sz="2925">
              <a:solidFill>
                <a:prstClr val="white"/>
              </a:solidFill>
              <a:latin typeface="Calibri"/>
            </a:endParaRPr>
          </a:p>
        </p:txBody>
      </p:sp>
      <p:sp>
        <p:nvSpPr>
          <p:cNvPr id="5" name="Content Placeholder 2"/>
          <p:cNvSpPr>
            <a:spLocks noGrp="1"/>
          </p:cNvSpPr>
          <p:nvPr>
            <p:ph sz="half" idx="1"/>
          </p:nvPr>
        </p:nvSpPr>
        <p:spPr>
          <a:xfrm>
            <a:off x="920760" y="1762394"/>
            <a:ext cx="10563679" cy="4459003"/>
          </a:xfrm>
          <a:prstGeom prst="rect">
            <a:avLst/>
          </a:prstGeom>
        </p:spPr>
        <p:txBody>
          <a:bodyPr lIns="76162" tIns="38085" rIns="76162" bIns="38085"/>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62" tIns="38085" rIns="76162" bIns="38085"/>
          <a:lstStyle>
            <a:lvl1pPr marL="0" indent="0">
              <a:buNone/>
              <a:defRPr sz="825"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62" tIns="38085" rIns="76162" bIns="38085"/>
          <a:lstStyle>
            <a:lvl1pPr marL="0" indent="0">
              <a:buNone/>
              <a:defRPr sz="825"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62" tIns="38085" rIns="76162" bIns="38085"/>
          <a:lstStyle>
            <a:lvl1pPr marL="0" indent="0">
              <a:buNone/>
              <a:defRPr sz="825"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86"/>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10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62" tIns="38085" rIns="76162" bIns="38085"/>
          <a:lstStyle>
            <a:lvl1pPr marL="0" indent="0">
              <a:buNone/>
              <a:defRPr sz="825" baseline="0">
                <a:solidFill>
                  <a:srgbClr val="A31527"/>
                </a:solidFill>
              </a:defRPr>
            </a:lvl1pPr>
          </a:lstStyle>
          <a:p>
            <a:pPr lvl="0"/>
            <a:r>
              <a:rPr lang="en-US" dirty="0"/>
              <a:t>Source:</a:t>
            </a:r>
          </a:p>
        </p:txBody>
      </p:sp>
      <p:sp>
        <p:nvSpPr>
          <p:cNvPr id="18" name="TextBox 17"/>
          <p:cNvSpPr txBox="1"/>
          <p:nvPr userDrawn="1"/>
        </p:nvSpPr>
        <p:spPr>
          <a:xfrm>
            <a:off x="8077202" y="6564597"/>
            <a:ext cx="4114804" cy="184644"/>
          </a:xfrm>
          <a:prstGeom prst="rect">
            <a:avLst/>
          </a:prstGeom>
          <a:noFill/>
        </p:spPr>
        <p:txBody>
          <a:bodyPr wrap="square" lIns="57122" tIns="28564" rIns="57122" bIns="28564">
            <a:spAutoFit/>
          </a:bodyPr>
          <a:lstStyle/>
          <a:p>
            <a:pPr defTabSz="456961">
              <a:defRPr/>
            </a:pPr>
            <a:r>
              <a:rPr lang="de-DE" sz="825" b="1" spc="188" dirty="0">
                <a:solidFill>
                  <a:srgbClr val="A21727"/>
                </a:solidFill>
                <a:latin typeface="Century Gothic" charset="0"/>
                <a:ea typeface="Century Gothic" charset="0"/>
                <a:cs typeface="Century Gothic" charset="0"/>
              </a:rPr>
              <a:t>©</a:t>
            </a:r>
            <a:r>
              <a:rPr lang="en-US" sz="825" b="1" spc="188"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97847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49"/>
            <a:ext cx="10661651" cy="549537"/>
          </a:xfrm>
          <a:prstGeom prst="rect">
            <a:avLst/>
          </a:prstGeom>
        </p:spPr>
        <p:txBody>
          <a:bodyPr lIns="76162" tIns="38085" rIns="76162" bIns="38085"/>
          <a:lstStyle/>
          <a:p>
            <a:r>
              <a:rPr lang="en-US" dirty="0"/>
              <a:t>Click to edit Master title style</a:t>
            </a:r>
          </a:p>
        </p:txBody>
      </p:sp>
      <p:sp>
        <p:nvSpPr>
          <p:cNvPr id="4" name="Rectangle 3"/>
          <p:cNvSpPr/>
          <p:nvPr userDrawn="1"/>
        </p:nvSpPr>
        <p:spPr>
          <a:xfrm>
            <a:off x="10" y="5"/>
            <a:ext cx="105833" cy="691885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57122" tIns="28564" rIns="57122" bIns="28564" anchor="ctr"/>
          <a:lstStyle/>
          <a:p>
            <a:pPr algn="ctr" defTabSz="456961">
              <a:defRPr/>
            </a:pPr>
            <a:endParaRPr lang="en-US" sz="2925">
              <a:solidFill>
                <a:prstClr val="white"/>
              </a:solidFill>
              <a:latin typeface="Calibri"/>
            </a:endParaRPr>
          </a:p>
        </p:txBody>
      </p:sp>
      <p:sp>
        <p:nvSpPr>
          <p:cNvPr id="5" name="Content Placeholder 2"/>
          <p:cNvSpPr>
            <a:spLocks noGrp="1"/>
          </p:cNvSpPr>
          <p:nvPr>
            <p:ph sz="half" idx="1"/>
          </p:nvPr>
        </p:nvSpPr>
        <p:spPr>
          <a:xfrm>
            <a:off x="920753" y="1762394"/>
            <a:ext cx="5049859" cy="4459003"/>
          </a:xfrm>
          <a:prstGeom prst="rect">
            <a:avLst/>
          </a:prstGeom>
        </p:spPr>
        <p:txBody>
          <a:bodyPr lIns="76162" tIns="38085" rIns="76162" bIns="38085"/>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62" tIns="38085" rIns="76162" bIns="38085"/>
          <a:lstStyle>
            <a:lvl1pPr marL="0" indent="0">
              <a:buNone/>
              <a:defRPr sz="825"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62" tIns="38085" rIns="76162" bIns="38085"/>
          <a:lstStyle>
            <a:lvl1pPr marL="0" indent="0">
              <a:buNone/>
              <a:defRPr sz="825"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62" tIns="38085" rIns="76162" bIns="38085"/>
          <a:lstStyle>
            <a:lvl1pPr marL="0" indent="0">
              <a:buNone/>
              <a:defRPr sz="825"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86"/>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10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6532549" y="1762394"/>
            <a:ext cx="5049859" cy="4459003"/>
          </a:xfrm>
          <a:prstGeom prst="rect">
            <a:avLst/>
          </a:prstGeom>
        </p:spPr>
        <p:txBody>
          <a:bodyPr lIns="76162" tIns="38085" rIns="76162" bIns="38085"/>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5738001" y="6238875"/>
            <a:ext cx="6454000" cy="308240"/>
          </a:xfrm>
          <a:prstGeom prst="rect">
            <a:avLst/>
          </a:prstGeom>
        </p:spPr>
        <p:txBody>
          <a:bodyPr lIns="76162" tIns="38085" rIns="76162" bIns="38085"/>
          <a:lstStyle>
            <a:lvl1pPr marL="0" indent="0">
              <a:buNone/>
              <a:defRPr sz="825" baseline="0">
                <a:solidFill>
                  <a:srgbClr val="A31527"/>
                </a:solidFill>
              </a:defRPr>
            </a:lvl1pPr>
          </a:lstStyle>
          <a:p>
            <a:pPr lvl="0"/>
            <a:r>
              <a:rPr lang="en-US" dirty="0"/>
              <a:t>Source:</a:t>
            </a:r>
          </a:p>
        </p:txBody>
      </p:sp>
      <p:sp>
        <p:nvSpPr>
          <p:cNvPr id="19" name="TextBox 18"/>
          <p:cNvSpPr txBox="1"/>
          <p:nvPr userDrawn="1"/>
        </p:nvSpPr>
        <p:spPr>
          <a:xfrm>
            <a:off x="8229602" y="6564597"/>
            <a:ext cx="3962404" cy="184644"/>
          </a:xfrm>
          <a:prstGeom prst="rect">
            <a:avLst/>
          </a:prstGeom>
          <a:noFill/>
        </p:spPr>
        <p:txBody>
          <a:bodyPr wrap="square" lIns="57122" tIns="28564" rIns="57122" bIns="28564">
            <a:spAutoFit/>
          </a:bodyPr>
          <a:lstStyle/>
          <a:p>
            <a:pPr defTabSz="456961">
              <a:defRPr/>
            </a:pPr>
            <a:r>
              <a:rPr lang="de-DE" sz="825" b="1" spc="188" dirty="0">
                <a:solidFill>
                  <a:srgbClr val="A21727"/>
                </a:solidFill>
                <a:latin typeface="Century Gothic" charset="0"/>
                <a:ea typeface="Century Gothic" charset="0"/>
                <a:cs typeface="Century Gothic" charset="0"/>
              </a:rPr>
              <a:t>©</a:t>
            </a:r>
            <a:r>
              <a:rPr lang="en-US" sz="825" b="1" spc="188"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118309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
        <p:nvSpPr>
          <p:cNvPr id="3" name="Rectangle 2"/>
          <p:cNvSpPr/>
          <p:nvPr userDrawn="1"/>
        </p:nvSpPr>
        <p:spPr>
          <a:xfrm>
            <a:off x="10"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57122" tIns="28564" rIns="57122" bIns="28564" anchor="ctr"/>
          <a:lstStyle/>
          <a:p>
            <a:pPr algn="ctr" defTabSz="456961">
              <a:defRPr/>
            </a:pPr>
            <a:endParaRPr lang="en-US" sz="2925">
              <a:solidFill>
                <a:prstClr val="white"/>
              </a:solidFill>
              <a:latin typeface="Calibri"/>
            </a:endParaRPr>
          </a:p>
        </p:txBody>
      </p:sp>
    </p:spTree>
    <p:extLst>
      <p:ext uri="{BB962C8B-B14F-4D97-AF65-F5344CB8AC3E}">
        <p14:creationId xmlns:p14="http://schemas.microsoft.com/office/powerpoint/2010/main" val="70110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391201"/>
            <a:ext cx="1299104" cy="340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751730" y="2887927"/>
            <a:ext cx="10699751" cy="1143000"/>
          </a:xfrm>
          <a:prstGeom prst="rect">
            <a:avLst/>
          </a:prstGeom>
        </p:spPr>
        <p:txBody>
          <a:bodyPr lIns="76162" tIns="38085" rIns="76162" bIns="38085"/>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6101293" y="4255836"/>
            <a:ext cx="5349875" cy="305593"/>
          </a:xfrm>
          <a:prstGeom prst="rect">
            <a:avLst/>
          </a:prstGeom>
        </p:spPr>
        <p:txBody>
          <a:bodyPr lIns="76162" tIns="38085" rIns="76162" bIns="38085">
            <a:normAutofit/>
          </a:bodyPr>
          <a:lstStyle>
            <a:lvl1pPr marL="0" indent="0" algn="r">
              <a:buNone/>
              <a:defRPr sz="1125"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2" name="Text Placeholder 17"/>
          <p:cNvSpPr>
            <a:spLocks noGrp="1"/>
          </p:cNvSpPr>
          <p:nvPr>
            <p:ph type="body" sz="quarter" idx="12" hasCustomPrompt="1"/>
          </p:nvPr>
        </p:nvSpPr>
        <p:spPr>
          <a:xfrm>
            <a:off x="2160639" y="6555771"/>
            <a:ext cx="992628" cy="254000"/>
          </a:xfrm>
          <a:prstGeom prst="rect">
            <a:avLst/>
          </a:prstGeom>
        </p:spPr>
        <p:txBody>
          <a:bodyPr lIns="76162" tIns="38085" rIns="76162" bIns="38085"/>
          <a:lstStyle>
            <a:lvl1pPr marL="0" indent="0">
              <a:buNone/>
              <a:defRPr sz="825" b="1" i="0" spc="125"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3453007" y="6555771"/>
            <a:ext cx="992628" cy="254000"/>
          </a:xfrm>
          <a:prstGeom prst="rect">
            <a:avLst/>
          </a:prstGeom>
        </p:spPr>
        <p:txBody>
          <a:bodyPr lIns="76162" tIns="38085" rIns="76162" bIns="38085"/>
          <a:lstStyle>
            <a:lvl1pPr marL="0" indent="0">
              <a:buNone/>
              <a:defRPr sz="825" b="1" i="0" spc="125"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4745375" y="6555771"/>
            <a:ext cx="992628" cy="254000"/>
          </a:xfrm>
          <a:prstGeom prst="rect">
            <a:avLst/>
          </a:prstGeom>
        </p:spPr>
        <p:txBody>
          <a:bodyPr lIns="76162" tIns="38085" rIns="76162" bIns="38085"/>
          <a:lstStyle>
            <a:lvl1pPr marL="0" indent="0">
              <a:buNone/>
              <a:defRPr sz="825" b="1" i="0" spc="125" baseline="0">
                <a:solidFill>
                  <a:schemeClr val="bg1"/>
                </a:solidFill>
              </a:defRPr>
            </a:lvl1pPr>
          </a:lstStyle>
          <a:p>
            <a:pPr lvl="0"/>
            <a:r>
              <a:rPr lang="en-US" dirty="0"/>
              <a:t>MISC</a:t>
            </a:r>
          </a:p>
        </p:txBody>
      </p:sp>
      <p:cxnSp>
        <p:nvCxnSpPr>
          <p:cNvPr id="15" name="Straight Connector 14"/>
          <p:cNvCxnSpPr/>
          <p:nvPr userDrawn="1"/>
        </p:nvCxnSpPr>
        <p:spPr>
          <a:xfrm>
            <a:off x="2147104" y="6547115"/>
            <a:ext cx="1060582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0"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57122" tIns="28564" rIns="57122" bIns="28564" anchor="ctr"/>
          <a:lstStyle/>
          <a:p>
            <a:pPr algn="ctr" defTabSz="456961">
              <a:defRPr/>
            </a:pPr>
            <a:endParaRPr lang="en-US" sz="2925">
              <a:solidFill>
                <a:prstClr val="white"/>
              </a:solidFill>
              <a:latin typeface="Calibri"/>
            </a:endParaRPr>
          </a:p>
        </p:txBody>
      </p:sp>
      <p:sp>
        <p:nvSpPr>
          <p:cNvPr id="20" name="Text Placeholder 16"/>
          <p:cNvSpPr>
            <a:spLocks noGrp="1"/>
          </p:cNvSpPr>
          <p:nvPr>
            <p:ph type="body" sz="quarter" idx="15" hasCustomPrompt="1"/>
          </p:nvPr>
        </p:nvSpPr>
        <p:spPr>
          <a:xfrm>
            <a:off x="5738001" y="6238875"/>
            <a:ext cx="6454000" cy="308240"/>
          </a:xfrm>
          <a:prstGeom prst="rect">
            <a:avLst/>
          </a:prstGeom>
        </p:spPr>
        <p:txBody>
          <a:bodyPr lIns="76162" tIns="38085" rIns="76162" bIns="38085"/>
          <a:lstStyle>
            <a:lvl1pPr marL="0" indent="0">
              <a:buNone/>
              <a:defRPr sz="825" baseline="0">
                <a:solidFill>
                  <a:schemeClr val="bg1"/>
                </a:solidFill>
              </a:defRPr>
            </a:lvl1pPr>
          </a:lstStyle>
          <a:p>
            <a:pPr lvl="0"/>
            <a:r>
              <a:rPr lang="en-US" dirty="0"/>
              <a:t>Source:</a:t>
            </a:r>
          </a:p>
        </p:txBody>
      </p:sp>
      <p:sp>
        <p:nvSpPr>
          <p:cNvPr id="16" name="TextBox 15"/>
          <p:cNvSpPr txBox="1"/>
          <p:nvPr userDrawn="1"/>
        </p:nvSpPr>
        <p:spPr>
          <a:xfrm>
            <a:off x="8217786" y="6548047"/>
            <a:ext cx="3974223" cy="184644"/>
          </a:xfrm>
          <a:prstGeom prst="rect">
            <a:avLst/>
          </a:prstGeom>
          <a:noFill/>
        </p:spPr>
        <p:txBody>
          <a:bodyPr wrap="square" lIns="57122" tIns="28564" rIns="57122" bIns="28564">
            <a:spAutoFit/>
          </a:bodyPr>
          <a:lstStyle/>
          <a:p>
            <a:pPr defTabSz="456961">
              <a:defRPr/>
            </a:pPr>
            <a:r>
              <a:rPr lang="de-DE" sz="825" b="1" spc="188" dirty="0">
                <a:solidFill>
                  <a:prstClr val="white"/>
                </a:solidFill>
                <a:latin typeface="Century Gothic" charset="0"/>
                <a:ea typeface="Century Gothic" charset="0"/>
                <a:cs typeface="Century Gothic" charset="0"/>
              </a:rPr>
              <a:t>©</a:t>
            </a:r>
            <a:r>
              <a:rPr lang="en-US" sz="825" b="1" spc="188" dirty="0">
                <a:solidFill>
                  <a:prstClr val="white"/>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40362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3EDB5-4A9D-4249-B405-DA3CCF668020}"/>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252FBAC-49C2-FC4E-ACA9-65E0F6E31E07}"/>
              </a:ext>
            </a:extLst>
          </p:cNvPr>
          <p:cNvSpPr>
            <a:spLocks noGrp="1"/>
          </p:cNvSpPr>
          <p:nvPr>
            <p:ph type="ctrTitle" hasCustomPrompt="1"/>
          </p:nvPr>
        </p:nvSpPr>
        <p:spPr>
          <a:xfrm>
            <a:off x="504372" y="2104974"/>
            <a:ext cx="6770915" cy="1823162"/>
          </a:xfrm>
          <a:prstGeom prst="rect">
            <a:avLst/>
          </a:prstGeom>
        </p:spPr>
        <p:txBody>
          <a:bodyPr anchor="t" anchorCtr="0">
            <a:normAutofit/>
          </a:bodyPr>
          <a:lstStyle>
            <a:lvl1pPr algn="l">
              <a:lnSpc>
                <a:spcPct val="100000"/>
              </a:lnSpc>
              <a:defRPr sz="3600" b="1" i="0" baseline="0">
                <a:solidFill>
                  <a:schemeClr val="bg1"/>
                </a:solidFill>
                <a:latin typeface="Calibri" panose="020F0502020204030204" pitchFamily="34" charset="0"/>
                <a:cs typeface="Calibri" panose="020F0502020204030204" pitchFamily="34" charset="0"/>
              </a:defRPr>
            </a:lvl1pPr>
          </a:lstStyle>
          <a:p>
            <a:r>
              <a:rPr lang="en-US" dirty="0"/>
              <a:t>Presentation Title</a:t>
            </a:r>
            <a:br>
              <a:rPr lang="en-US" dirty="0"/>
            </a:br>
            <a:r>
              <a:rPr lang="en-US" dirty="0"/>
              <a:t>Size 36pt, Calibri Bold, Color: RGB 255,255,255</a:t>
            </a:r>
          </a:p>
        </p:txBody>
      </p:sp>
      <p:sp>
        <p:nvSpPr>
          <p:cNvPr id="7" name="Subtitle 2">
            <a:extLst>
              <a:ext uri="{FF2B5EF4-FFF2-40B4-BE49-F238E27FC236}">
                <a16:creationId xmlns:a16="http://schemas.microsoft.com/office/drawing/2014/main" id="{C602605A-B279-DD47-BA29-7083B16F31B9}"/>
              </a:ext>
            </a:extLst>
          </p:cNvPr>
          <p:cNvSpPr>
            <a:spLocks noGrp="1"/>
          </p:cNvSpPr>
          <p:nvPr>
            <p:ph type="subTitle" idx="1" hasCustomPrompt="1"/>
          </p:nvPr>
        </p:nvSpPr>
        <p:spPr>
          <a:xfrm>
            <a:off x="504372" y="4075814"/>
            <a:ext cx="6770915" cy="419250"/>
          </a:xfrm>
          <a:prstGeom prst="rect">
            <a:avLst/>
          </a:prstGeom>
        </p:spPr>
        <p:txBody>
          <a:bodyPr>
            <a:normAutofit/>
          </a:bodyPr>
          <a:lstStyle>
            <a:lvl1pPr marL="0" indent="0" algn="l">
              <a:buNone/>
              <a:defRPr sz="2000" b="1" i="0" baseline="0">
                <a:solidFill>
                  <a:schemeClr val="bg1"/>
                </a:solidFill>
                <a:latin typeface="+mj-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a:t>
            </a:r>
          </a:p>
        </p:txBody>
      </p:sp>
      <p:sp>
        <p:nvSpPr>
          <p:cNvPr id="16" name="Text Placeholder 15">
            <a:extLst>
              <a:ext uri="{FF2B5EF4-FFF2-40B4-BE49-F238E27FC236}">
                <a16:creationId xmlns:a16="http://schemas.microsoft.com/office/drawing/2014/main" id="{E31C1B9E-5D7F-F543-AACC-741F0B766A1F}"/>
              </a:ext>
            </a:extLst>
          </p:cNvPr>
          <p:cNvSpPr>
            <a:spLocks noGrp="1"/>
          </p:cNvSpPr>
          <p:nvPr>
            <p:ph type="body" sz="quarter" idx="11" hasCustomPrompt="1"/>
          </p:nvPr>
        </p:nvSpPr>
        <p:spPr>
          <a:xfrm>
            <a:off x="504372" y="4509542"/>
            <a:ext cx="6798733" cy="419100"/>
          </a:xfrm>
          <a:prstGeom prst="rect">
            <a:avLst/>
          </a:prstGeom>
        </p:spPr>
        <p:txBody>
          <a:bodyPr lIns="91440" tIns="45720" rIns="91440" bIns="45720">
            <a:normAutofit/>
          </a:bodyPr>
          <a:lstStyle>
            <a:lvl1pPr marL="0" indent="0">
              <a:buFontTx/>
              <a:buNone/>
              <a:defRPr sz="2000" b="0" i="1" baseline="0">
                <a:solidFill>
                  <a:schemeClr val="bg1"/>
                </a:solidFill>
              </a:defRPr>
            </a:lvl1pPr>
          </a:lstStyle>
          <a:p>
            <a:pPr lvl="0"/>
            <a:r>
              <a:rPr lang="en-US" dirty="0"/>
              <a:t>Title of Presenter</a:t>
            </a:r>
          </a:p>
        </p:txBody>
      </p:sp>
      <p:sp>
        <p:nvSpPr>
          <p:cNvPr id="18" name="Text Placeholder 17">
            <a:extLst>
              <a:ext uri="{FF2B5EF4-FFF2-40B4-BE49-F238E27FC236}">
                <a16:creationId xmlns:a16="http://schemas.microsoft.com/office/drawing/2014/main" id="{24793F89-0DEF-C94B-B675-3BF182126246}"/>
              </a:ext>
            </a:extLst>
          </p:cNvPr>
          <p:cNvSpPr>
            <a:spLocks noGrp="1"/>
          </p:cNvSpPr>
          <p:nvPr>
            <p:ph type="body" sz="quarter" idx="12" hasCustomPrompt="1"/>
          </p:nvPr>
        </p:nvSpPr>
        <p:spPr>
          <a:xfrm>
            <a:off x="504372" y="4928642"/>
            <a:ext cx="6824133" cy="457200"/>
          </a:xfrm>
          <a:prstGeom prst="rect">
            <a:avLst/>
          </a:prstGeom>
        </p:spPr>
        <p:txBody>
          <a:bodyPr>
            <a:normAutofit/>
          </a:bodyPr>
          <a:lstStyle>
            <a:lvl1pPr marL="0" indent="0">
              <a:buFontTx/>
              <a:buNone/>
              <a:defRPr sz="2000" baseline="0">
                <a:solidFill>
                  <a:schemeClr val="bg1"/>
                </a:solidFill>
              </a:defRPr>
            </a:lvl1pPr>
          </a:lstStyle>
          <a:p>
            <a:pPr lvl="0"/>
            <a:r>
              <a:rPr lang="en-US" dirty="0"/>
              <a:t>Organization</a:t>
            </a:r>
          </a:p>
        </p:txBody>
      </p:sp>
      <p:sp>
        <p:nvSpPr>
          <p:cNvPr id="20" name="Text Placeholder 19">
            <a:extLst>
              <a:ext uri="{FF2B5EF4-FFF2-40B4-BE49-F238E27FC236}">
                <a16:creationId xmlns:a16="http://schemas.microsoft.com/office/drawing/2014/main" id="{52D3BA84-398B-754A-B46B-1DD5A3EE2F05}"/>
              </a:ext>
            </a:extLst>
          </p:cNvPr>
          <p:cNvSpPr>
            <a:spLocks noGrp="1"/>
          </p:cNvSpPr>
          <p:nvPr>
            <p:ph type="body" sz="quarter" idx="13" hasCustomPrompt="1"/>
          </p:nvPr>
        </p:nvSpPr>
        <p:spPr>
          <a:xfrm>
            <a:off x="504372" y="5754838"/>
            <a:ext cx="3996267" cy="323850"/>
          </a:xfrm>
          <a:prstGeom prst="rect">
            <a:avLst/>
          </a:prstGeom>
        </p:spPr>
        <p:txBody>
          <a:bodyPr>
            <a:normAutofit/>
          </a:bodyPr>
          <a:lstStyle>
            <a:lvl1pPr marL="0" indent="0">
              <a:buFontTx/>
              <a:buNone/>
              <a:defRPr sz="1200" b="0" i="0" baseline="0">
                <a:solidFill>
                  <a:schemeClr val="bg1"/>
                </a:solidFill>
              </a:defRPr>
            </a:lvl1pPr>
          </a:lstStyle>
          <a:p>
            <a:pPr lvl="0"/>
            <a:r>
              <a:rPr lang="en-US" dirty="0"/>
              <a:t>Date</a:t>
            </a:r>
          </a:p>
        </p:txBody>
      </p:sp>
      <p:pic>
        <p:nvPicPr>
          <p:cNvPr id="3" name="Picture 2" descr="VHA Live Whole Health Graphic">
            <a:extLst>
              <a:ext uri="{FF2B5EF4-FFF2-40B4-BE49-F238E27FC236}">
                <a16:creationId xmlns:a16="http://schemas.microsoft.com/office/drawing/2014/main" id="{AB39EC97-FBEF-A240-9D3B-AE66195E0132}"/>
              </a:ext>
            </a:extLst>
          </p:cNvPr>
          <p:cNvPicPr>
            <a:picLocks noChangeAspect="1"/>
          </p:cNvPicPr>
          <p:nvPr userDrawn="1"/>
        </p:nvPicPr>
        <p:blipFill>
          <a:blip r:embed="rId3"/>
          <a:stretch>
            <a:fillRect/>
          </a:stretch>
        </p:blipFill>
        <p:spPr>
          <a:xfrm>
            <a:off x="611449" y="467985"/>
            <a:ext cx="3256308" cy="275181"/>
          </a:xfrm>
          <a:prstGeom prst="rect">
            <a:avLst/>
          </a:prstGeom>
        </p:spPr>
      </p:pic>
      <p:pic>
        <p:nvPicPr>
          <p:cNvPr id="12" name="Picture 11" descr="Logo and seal for the U.S. Department of Veterans Affairs, Veterans Health Administration">
            <a:extLst>
              <a:ext uri="{FF2B5EF4-FFF2-40B4-BE49-F238E27FC236}">
                <a16:creationId xmlns:a16="http://schemas.microsoft.com/office/drawing/2014/main" id="{679B04B7-A34A-E14F-B11E-DA3106A875E5}"/>
              </a:ext>
            </a:extLst>
          </p:cNvPr>
          <p:cNvPicPr>
            <a:picLocks noChangeAspect="1"/>
          </p:cNvPicPr>
          <p:nvPr userDrawn="1"/>
        </p:nvPicPr>
        <p:blipFill>
          <a:blip r:embed="rId4"/>
          <a:stretch>
            <a:fillRect/>
          </a:stretch>
        </p:blipFill>
        <p:spPr>
          <a:xfrm>
            <a:off x="9333425" y="6056017"/>
            <a:ext cx="2541606" cy="495923"/>
          </a:xfrm>
          <a:prstGeom prst="rect">
            <a:avLst/>
          </a:prstGeom>
        </p:spPr>
      </p:pic>
    </p:spTree>
    <p:extLst>
      <p:ext uri="{BB962C8B-B14F-4D97-AF65-F5344CB8AC3E}">
        <p14:creationId xmlns:p14="http://schemas.microsoft.com/office/powerpoint/2010/main" val="357337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Media / Video Slide">
    <p:bg>
      <p:bgPr>
        <a:solidFill>
          <a:schemeClr val="bg1"/>
        </a:solidFill>
        <a:effectLst/>
      </p:bgPr>
    </p:bg>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dirty="0"/>
              <a:t>Click Icon to Add Media</a:t>
            </a:r>
          </a:p>
        </p:txBody>
      </p:sp>
      <p:sp>
        <p:nvSpPr>
          <p:cNvPr id="4" name="Slide Number Placeholder 5">
            <a:extLst>
              <a:ext uri="{FF2B5EF4-FFF2-40B4-BE49-F238E27FC236}">
                <a16:creationId xmlns:a16="http://schemas.microsoft.com/office/drawing/2014/main" id="{9433657E-6092-3F40-8ADE-7B3A24A1EB7E}"/>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dirty="0">
              <a:solidFill>
                <a:srgbClr val="003F72"/>
              </a:solidFill>
            </a:endParaRPr>
          </a:p>
        </p:txBody>
      </p:sp>
    </p:spTree>
    <p:extLst>
      <p:ext uri="{BB962C8B-B14F-4D97-AF65-F5344CB8AC3E}">
        <p14:creationId xmlns:p14="http://schemas.microsoft.com/office/powerpoint/2010/main" val="377768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0034-CD64-AC18-051F-D2D8E0CF88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0A5C2-D8BB-09E3-2616-3DCF5A32F7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A98FE0-8F65-E14C-3C52-639351F577AA}"/>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5" name="Footer Placeholder 4">
            <a:extLst>
              <a:ext uri="{FF2B5EF4-FFF2-40B4-BE49-F238E27FC236}">
                <a16:creationId xmlns:a16="http://schemas.microsoft.com/office/drawing/2014/main" id="{1B98121A-63FC-F4B7-0706-0EA999996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19F86-97CC-003F-CFBB-E899830C646F}"/>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12260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1B54-336B-DE97-B402-1AAB8D25B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56D5C-E386-793C-B302-4751FCC0F6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F58B2B-948E-A426-08C8-8A53841506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F28400-99C9-4DA7-1B78-7D28C9F5DA19}"/>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6" name="Footer Placeholder 5">
            <a:extLst>
              <a:ext uri="{FF2B5EF4-FFF2-40B4-BE49-F238E27FC236}">
                <a16:creationId xmlns:a16="http://schemas.microsoft.com/office/drawing/2014/main" id="{2C6F73CC-D4F2-EA08-164F-01168823B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F6FFF-DEF9-5C6D-F9D1-10FF664F6497}"/>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295035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58F1-B863-CE9F-4064-35202B698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1F3A94-9DA5-238D-63DB-12073CEC4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499FAE-72C9-5A7D-F2E1-BB0B534234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19FEB-FD6A-72A8-5EE8-2788A7C50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94E-1EAA-9C23-458B-52FBB4E6F9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05449-72D5-848A-9457-F41325FBDF99}"/>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8" name="Footer Placeholder 7">
            <a:extLst>
              <a:ext uri="{FF2B5EF4-FFF2-40B4-BE49-F238E27FC236}">
                <a16:creationId xmlns:a16="http://schemas.microsoft.com/office/drawing/2014/main" id="{AA32DFEB-08F7-211C-71CF-06B6CCFC0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5AED0C-B895-9F2A-5564-BA27B50D72EB}"/>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1629747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D1F7-0888-4243-4595-C5EACE042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34A9F-8CF8-EFCF-9E61-0A96365DB3D3}"/>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4" name="Footer Placeholder 3">
            <a:extLst>
              <a:ext uri="{FF2B5EF4-FFF2-40B4-BE49-F238E27FC236}">
                <a16:creationId xmlns:a16="http://schemas.microsoft.com/office/drawing/2014/main" id="{9BDB7E33-E344-C828-2664-24E18340C7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ACD94-EE26-9CCF-E66C-701DEC264A44}"/>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284495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11408-A1B6-DF48-DB74-8FD5D3A70D11}"/>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3" name="Footer Placeholder 2">
            <a:extLst>
              <a:ext uri="{FF2B5EF4-FFF2-40B4-BE49-F238E27FC236}">
                <a16:creationId xmlns:a16="http://schemas.microsoft.com/office/drawing/2014/main" id="{7F447AD5-AE27-E139-8C4F-083BB569BC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B197F5-614E-399E-1883-D50BA85D9FAA}"/>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193498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C332-2A90-41C9-3C7B-2E17D73AE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97658-775D-0B77-3B76-A7BD9ABDA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D965B4-8772-71AF-34D7-E9D8196C3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18232-12C6-BB3E-EAD3-3FD7077BD54B}"/>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6" name="Footer Placeholder 5">
            <a:extLst>
              <a:ext uri="{FF2B5EF4-FFF2-40B4-BE49-F238E27FC236}">
                <a16:creationId xmlns:a16="http://schemas.microsoft.com/office/drawing/2014/main" id="{EE4F23F2-47C6-620C-28E2-F5FA0C28B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83531-999F-1A46-AA6A-B1DC715F635B}"/>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66207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E500-6903-7383-FDC0-AFE1906CF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2B985C-2284-9C6D-03FE-6BCBEE521B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400B24-6AF4-50B7-89FE-911B0B117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A4751-4AE1-9B3F-47F2-C2EE679A1CA9}"/>
              </a:ext>
            </a:extLst>
          </p:cNvPr>
          <p:cNvSpPr>
            <a:spLocks noGrp="1"/>
          </p:cNvSpPr>
          <p:nvPr>
            <p:ph type="dt" sz="half" idx="10"/>
          </p:nvPr>
        </p:nvSpPr>
        <p:spPr/>
        <p:txBody>
          <a:bodyPr/>
          <a:lstStyle/>
          <a:p>
            <a:fld id="{CEB01F20-B3A0-8A40-A2CE-2239DCECF6D6}" type="datetimeFigureOut">
              <a:rPr lang="en-US" smtClean="0"/>
              <a:t>2/26/25</a:t>
            </a:fld>
            <a:endParaRPr lang="en-US"/>
          </a:p>
        </p:txBody>
      </p:sp>
      <p:sp>
        <p:nvSpPr>
          <p:cNvPr id="6" name="Footer Placeholder 5">
            <a:extLst>
              <a:ext uri="{FF2B5EF4-FFF2-40B4-BE49-F238E27FC236}">
                <a16:creationId xmlns:a16="http://schemas.microsoft.com/office/drawing/2014/main" id="{634ED509-67D7-D93E-2A51-E4484F2BB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606F9-F761-4EB0-9335-0D8665E1B171}"/>
              </a:ext>
            </a:extLst>
          </p:cNvPr>
          <p:cNvSpPr>
            <a:spLocks noGrp="1"/>
          </p:cNvSpPr>
          <p:nvPr>
            <p:ph type="sldNum" sz="quarter" idx="12"/>
          </p:nvPr>
        </p:nvSpPr>
        <p:spPr/>
        <p:txBody>
          <a:bodyPr/>
          <a:lstStyle/>
          <a:p>
            <a:fld id="{42A81870-C637-D84F-8002-A08DE00E28F8}" type="slidenum">
              <a:rPr lang="en-US" smtClean="0"/>
              <a:t>‹#›</a:t>
            </a:fld>
            <a:endParaRPr lang="en-US"/>
          </a:p>
        </p:txBody>
      </p:sp>
    </p:spTree>
    <p:extLst>
      <p:ext uri="{BB962C8B-B14F-4D97-AF65-F5344CB8AC3E}">
        <p14:creationId xmlns:p14="http://schemas.microsoft.com/office/powerpoint/2010/main" val="62844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C072F-C14C-727C-0A6E-B957FC405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6842D6-6311-6170-73A1-A5B5094C3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FA02F-7024-8953-52A1-4961CDE409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B01F20-B3A0-8A40-A2CE-2239DCECF6D6}" type="datetimeFigureOut">
              <a:rPr lang="en-US" smtClean="0"/>
              <a:t>2/26/25</a:t>
            </a:fld>
            <a:endParaRPr lang="en-US"/>
          </a:p>
        </p:txBody>
      </p:sp>
      <p:sp>
        <p:nvSpPr>
          <p:cNvPr id="5" name="Footer Placeholder 4">
            <a:extLst>
              <a:ext uri="{FF2B5EF4-FFF2-40B4-BE49-F238E27FC236}">
                <a16:creationId xmlns:a16="http://schemas.microsoft.com/office/drawing/2014/main" id="{2FF9F78F-552F-26C1-C149-4A5AC3A9BC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2660287-223A-6379-7AB7-A2642F2DD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A81870-C637-D84F-8002-A08DE00E28F8}" type="slidenum">
              <a:rPr lang="en-US" smtClean="0"/>
              <a:t>‹#›</a:t>
            </a:fld>
            <a:endParaRPr lang="en-US"/>
          </a:p>
        </p:txBody>
      </p:sp>
    </p:spTree>
    <p:extLst>
      <p:ext uri="{BB962C8B-B14F-4D97-AF65-F5344CB8AC3E}">
        <p14:creationId xmlns:p14="http://schemas.microsoft.com/office/powerpoint/2010/main" val="3233619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publicdomainpictures.net/en/view-image.php?image=369588&amp;picture=anime-slayer-fire-breath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s://freepngimg.com/svg/color/C0C0C0/169048-woman-stretching-vector-image" TargetMode="External"/><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ikist.com/free-photo-soep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33.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thebluediamondgallery.com/handwriting/o/opportunity.html" TargetMode="External"/><Relationship Id="rId5" Type="http://schemas.openxmlformats.org/officeDocument/2006/relationships/image" Target="../media/image34.jpg"/><Relationship Id="rId4" Type="http://schemas.openxmlformats.org/officeDocument/2006/relationships/hyperlink" Target="https://www.flickr.com/photos/nrcgov/694637878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xhere.com/en/photo/99776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culturacientifica.com/2015/10/29/la-comunicac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ourses.lumenlearning.com/wm-organizationalbehavior/chapter/conflict-management-styl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file:////var/folders/jn/53vmrrw53hx33lv2pv8n9qxc0000gn/T/com.microsoft.Word/WebArchiveCopyPasteTempFiles/8vwADUS4JkaGtDXAAAAABJRU5ErkJggg=="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file:////var/folders/jn/53vmrrw53hx33lv2pv8n9qxc0000gn/T/com.microsoft.Word/WebArchiveCopyPasteTempFiles/A5YLei04lkF2AAAAAElFTkSuQmCC" TargetMode="Externa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conscious.is/video/locating-yourself-a-key-to-conscious-leadershi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hyperlink" Target="https://conscious.is/video/are-you-choosing-curiosity-over-being-right"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erial shots of a colorful field">
            <a:extLst>
              <a:ext uri="{FF2B5EF4-FFF2-40B4-BE49-F238E27FC236}">
                <a16:creationId xmlns:a16="http://schemas.microsoft.com/office/drawing/2014/main" id="{1C177ECB-9B3F-0269-B982-75AE835D6E46}"/>
              </a:ext>
            </a:extLst>
          </p:cNvPr>
          <p:cNvPicPr>
            <a:picLocks noChangeAspect="1"/>
          </p:cNvPicPr>
          <p:nvPr/>
        </p:nvPicPr>
        <p:blipFill>
          <a:blip r:embed="rId3">
            <a:alphaModFix amt="55000"/>
          </a:blip>
          <a:srcRect t="12752" b="2662"/>
          <a:stretch/>
        </p:blipFill>
        <p:spPr>
          <a:xfrm>
            <a:off x="20" y="-9107"/>
            <a:ext cx="12191980" cy="6858000"/>
          </a:xfrm>
          <a:prstGeom prst="rect">
            <a:avLst/>
          </a:prstGeom>
        </p:spPr>
      </p:pic>
      <p:sp>
        <p:nvSpPr>
          <p:cNvPr id="2" name="Title 1">
            <a:extLst>
              <a:ext uri="{FF2B5EF4-FFF2-40B4-BE49-F238E27FC236}">
                <a16:creationId xmlns:a16="http://schemas.microsoft.com/office/drawing/2014/main" id="{95B987A4-92B3-D0B7-96E0-515BD6D9729C}"/>
              </a:ext>
            </a:extLst>
          </p:cNvPr>
          <p:cNvSpPr>
            <a:spLocks noGrp="1"/>
          </p:cNvSpPr>
          <p:nvPr>
            <p:ph type="title"/>
          </p:nvPr>
        </p:nvSpPr>
        <p:spPr>
          <a:xfrm>
            <a:off x="686834" y="591344"/>
            <a:ext cx="3200400" cy="5585619"/>
          </a:xfrm>
        </p:spPr>
        <p:txBody>
          <a:bodyPr>
            <a:normAutofit/>
          </a:bodyPr>
          <a:lstStyle/>
          <a:p>
            <a:r>
              <a:rPr lang="en-US" b="1" i="1" u="none" strike="noStrike">
                <a:solidFill>
                  <a:srgbClr val="FFFFFF"/>
                </a:solidFill>
                <a:effectLst/>
                <a:latin typeface="Century Gothic" panose="020B0502020202020204" pitchFamily="34" charset="0"/>
              </a:rPr>
              <a:t>Leadership for Advancing Whole Health: Cultivating Purpose, Skills and Impact</a:t>
            </a:r>
            <a:endParaRPr lang="en-US">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B4F9E2-95C7-5D9E-E4D3-FE67271F3435}"/>
              </a:ext>
            </a:extLst>
          </p:cNvPr>
          <p:cNvSpPr>
            <a:spLocks noGrp="1"/>
          </p:cNvSpPr>
          <p:nvPr>
            <p:ph idx="1"/>
          </p:nvPr>
        </p:nvSpPr>
        <p:spPr>
          <a:xfrm>
            <a:off x="4447308" y="591344"/>
            <a:ext cx="6906491" cy="5585619"/>
          </a:xfrm>
        </p:spPr>
        <p:txBody>
          <a:bodyPr anchor="ctr">
            <a:normAutofit/>
          </a:bodyPr>
          <a:lstStyle/>
          <a:p>
            <a:r>
              <a:rPr lang="en-US" dirty="0">
                <a:solidFill>
                  <a:srgbClr val="FFFFFF"/>
                </a:solidFill>
              </a:rPr>
              <a:t>Mary Jo Kreitzer PhD, RN</a:t>
            </a:r>
          </a:p>
          <a:p>
            <a:r>
              <a:rPr lang="en-US" dirty="0">
                <a:solidFill>
                  <a:srgbClr val="FFFFFF"/>
                </a:solidFill>
              </a:rPr>
              <a:t>Amy Locke, MD</a:t>
            </a:r>
          </a:p>
          <a:p>
            <a:r>
              <a:rPr lang="en-US" dirty="0">
                <a:solidFill>
                  <a:srgbClr val="FFFFFF"/>
                </a:solidFill>
                <a:latin typeface="MiloOT" panose="020B0504030101020102" pitchFamily="34" charset="77"/>
              </a:rPr>
              <a:t>Victoria </a:t>
            </a:r>
            <a:r>
              <a:rPr lang="en-US" dirty="0" err="1">
                <a:solidFill>
                  <a:srgbClr val="FFFFFF"/>
                </a:solidFill>
                <a:latin typeface="MiloOT" panose="020B0504030101020102" pitchFamily="34" charset="77"/>
              </a:rPr>
              <a:t>Maizes</a:t>
            </a:r>
            <a:r>
              <a:rPr lang="en-US" dirty="0">
                <a:solidFill>
                  <a:srgbClr val="FFFFFF"/>
                </a:solidFill>
                <a:latin typeface="MiloOT" panose="020B0504030101020102" pitchFamily="34" charset="77"/>
              </a:rPr>
              <a:t>, MD</a:t>
            </a:r>
          </a:p>
          <a:p>
            <a:r>
              <a:rPr lang="en-US" dirty="0">
                <a:solidFill>
                  <a:srgbClr val="FFFFFF"/>
                </a:solidFill>
                <a:latin typeface="MiloOT" panose="020B0504030101020102" pitchFamily="34" charset="77"/>
              </a:rPr>
              <a:t>Maria </a:t>
            </a:r>
            <a:r>
              <a:rPr lang="en-US" dirty="0" err="1">
                <a:solidFill>
                  <a:srgbClr val="FFFFFF"/>
                </a:solidFill>
                <a:latin typeface="MiloOT" panose="020B0504030101020102" pitchFamily="34" charset="77"/>
              </a:rPr>
              <a:t>Mascarenhas</a:t>
            </a:r>
            <a:r>
              <a:rPr lang="en-US" dirty="0">
                <a:solidFill>
                  <a:srgbClr val="FFFFFF"/>
                </a:solidFill>
                <a:latin typeface="MiloOT" panose="020B0504030101020102" pitchFamily="34" charset="77"/>
              </a:rPr>
              <a:t>, MBBS</a:t>
            </a:r>
          </a:p>
          <a:p>
            <a:r>
              <a:rPr lang="en-US" dirty="0">
                <a:solidFill>
                  <a:srgbClr val="FFFFFF"/>
                </a:solidFill>
              </a:rPr>
              <a:t>Mari Ricker, MD</a:t>
            </a:r>
          </a:p>
          <a:p>
            <a:r>
              <a:rPr lang="en-US" dirty="0">
                <a:solidFill>
                  <a:srgbClr val="FFFFFF"/>
                </a:solidFill>
              </a:rPr>
              <a:t>Ben </a:t>
            </a:r>
            <a:r>
              <a:rPr lang="en-US" dirty="0" err="1">
                <a:solidFill>
                  <a:srgbClr val="FFFFFF"/>
                </a:solidFill>
              </a:rPr>
              <a:t>Kligler</a:t>
            </a:r>
            <a:r>
              <a:rPr lang="en-US" dirty="0">
                <a:solidFill>
                  <a:srgbClr val="FFFFFF"/>
                </a:solidFill>
              </a:rPr>
              <a:t>, MD</a:t>
            </a:r>
          </a:p>
          <a:p>
            <a:endParaRPr lang="en-US" b="1"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220265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04C14-7C64-810C-AB70-B9786DF888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8FEE96-35C4-7A85-E439-D85CDB897496}"/>
              </a:ext>
            </a:extLst>
          </p:cNvPr>
          <p:cNvSpPr>
            <a:spLocks noGrp="1"/>
          </p:cNvSpPr>
          <p:nvPr>
            <p:ph type="body" sz="quarter" idx="4294967295"/>
          </p:nvPr>
        </p:nvSpPr>
        <p:spPr>
          <a:xfrm>
            <a:off x="2467950" y="722414"/>
            <a:ext cx="7285651" cy="877786"/>
          </a:xfrm>
        </p:spPr>
        <p:txBody>
          <a:bodyPr vert="horz" lIns="0" tIns="0" rIns="0" bIns="45720" rtlCol="0">
            <a:noAutofit/>
          </a:bodyPr>
          <a:lstStyle/>
          <a:p>
            <a:pPr marL="0" indent="0">
              <a:buNone/>
            </a:pP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Passions</a:t>
            </a:r>
            <a:endParaRPr lang="en-US" sz="4400" i="1" dirty="0">
              <a:solidFill>
                <a:schemeClr val="accent5">
                  <a:lumMod val="20000"/>
                  <a:lumOff val="8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buNone/>
            </a:pPr>
            <a:endParaRPr lang="en-US" sz="3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 name="TextBox 2">
            <a:extLst>
              <a:ext uri="{FF2B5EF4-FFF2-40B4-BE49-F238E27FC236}">
                <a16:creationId xmlns:a16="http://schemas.microsoft.com/office/drawing/2014/main" id="{51EDB97F-400D-8A41-3860-CD6A1D328422}"/>
              </a:ext>
            </a:extLst>
          </p:cNvPr>
          <p:cNvSpPr txBox="1"/>
          <p:nvPr/>
        </p:nvSpPr>
        <p:spPr>
          <a:xfrm>
            <a:off x="2467950" y="3429001"/>
            <a:ext cx="7285651" cy="2744686"/>
          </a:xfrm>
          <a:prstGeom prst="rect">
            <a:avLst/>
          </a:prstGeom>
          <a:noFill/>
        </p:spPr>
        <p:txBody>
          <a:bodyPr wrap="square" lIns="0" tIns="0" rIns="0" rtlCol="0">
            <a:noAutofit/>
          </a:bodyPr>
          <a:lstStyle/>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you care deeply about?</a:t>
            </a:r>
          </a:p>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moves you?</a:t>
            </a:r>
          </a:p>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inspires you?</a:t>
            </a:r>
          </a:p>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is worth doing?</a:t>
            </a:r>
          </a:p>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is it that life is asking you to fulfill?</a:t>
            </a:r>
          </a:p>
          <a:p>
            <a:br>
              <a:rPr lang="en-US" dirty="0"/>
            </a:br>
            <a:endParaRPr lang="en-US" dirty="0"/>
          </a:p>
          <a:p>
            <a:br>
              <a:rPr lang="en-US" dirty="0"/>
            </a:br>
            <a:endParaRPr lang="en-US" dirty="0"/>
          </a:p>
        </p:txBody>
      </p:sp>
    </p:spTree>
    <p:extLst>
      <p:ext uri="{BB962C8B-B14F-4D97-AF65-F5344CB8AC3E}">
        <p14:creationId xmlns:p14="http://schemas.microsoft.com/office/powerpoint/2010/main" val="3763164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5E44C-1438-4814-04FE-D18A3790F6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060731-8E5C-A317-F30B-3B33591B77FB}"/>
              </a:ext>
            </a:extLst>
          </p:cNvPr>
          <p:cNvSpPr>
            <a:spLocks noGrp="1"/>
          </p:cNvSpPr>
          <p:nvPr>
            <p:ph type="body" sz="quarter" idx="4294967295"/>
          </p:nvPr>
        </p:nvSpPr>
        <p:spPr>
          <a:xfrm>
            <a:off x="2474689" y="722414"/>
            <a:ext cx="7341666" cy="877786"/>
          </a:xfrm>
        </p:spPr>
        <p:txBody>
          <a:bodyPr vert="horz" lIns="0" tIns="0" rIns="0" bIns="45720" rtlCol="0">
            <a:noAutofit/>
          </a:bodyPr>
          <a:lstStyle/>
          <a:p>
            <a:pPr marL="0" indent="0">
              <a:buNone/>
            </a:pP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Values</a:t>
            </a:r>
            <a:endParaRPr lang="en-US" sz="4400" i="1" dirty="0">
              <a:solidFill>
                <a:schemeClr val="accent5">
                  <a:lumMod val="20000"/>
                  <a:lumOff val="8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buNone/>
            </a:pPr>
            <a:endPar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 name="TextBox 2">
            <a:extLst>
              <a:ext uri="{FF2B5EF4-FFF2-40B4-BE49-F238E27FC236}">
                <a16:creationId xmlns:a16="http://schemas.microsoft.com/office/drawing/2014/main" id="{C1A49E91-C8B0-D418-C55B-ECA53454418E}"/>
              </a:ext>
            </a:extLst>
          </p:cNvPr>
          <p:cNvSpPr txBox="1"/>
          <p:nvPr/>
        </p:nvSpPr>
        <p:spPr>
          <a:xfrm>
            <a:off x="2425701" y="3429001"/>
            <a:ext cx="7341666" cy="2633541"/>
          </a:xfrm>
          <a:prstGeom prst="rect">
            <a:avLst/>
          </a:prstGeom>
          <a:noFill/>
        </p:spPr>
        <p:txBody>
          <a:bodyPr wrap="square" lIns="0" tIns="0" rIns="0" rtlCol="0">
            <a:spAutoFit/>
          </a:bodyPr>
          <a:lstStyle/>
          <a:p>
            <a:pPr marL="342900" indent="-342900">
              <a:lnSpc>
                <a:spcPct val="115000"/>
              </a:lnSpc>
              <a:spcAft>
                <a:spcPts val="800"/>
              </a:spcAft>
              <a:buSzPts val="1300"/>
              <a:buFont typeface="Symbol" pitchFamily="2" charset="2"/>
              <a:buChar char=""/>
            </a:pPr>
            <a:r>
              <a:rPr lang="en-US" kern="100" dirty="0">
                <a:latin typeface="Helvetica Neue" panose="02000503000000020004" pitchFamily="2" charset="0"/>
                <a:ea typeface="Helvetica Neue" panose="02000503000000020004" pitchFamily="2" charset="0"/>
                <a:cs typeface="Helvetica Neue" panose="02000503000000020004" pitchFamily="2" charset="0"/>
              </a:rPr>
              <a:t>Values are the fundamental principles or standards that guide your behavior and decision-making. </a:t>
            </a:r>
          </a:p>
          <a:p>
            <a:pPr marL="342900" indent="-342900">
              <a:lnSpc>
                <a:spcPct val="115000"/>
              </a:lnSpc>
              <a:spcAft>
                <a:spcPts val="800"/>
              </a:spcAft>
              <a:buSzPts val="1300"/>
              <a:buFont typeface="Symbol" pitchFamily="2" charset="2"/>
              <a:buChar char=""/>
            </a:pPr>
            <a:r>
              <a:rPr lang="en-US" kern="100" dirty="0">
                <a:latin typeface="Helvetica Neue" panose="02000503000000020004" pitchFamily="2" charset="0"/>
                <a:ea typeface="Helvetica Neue" panose="02000503000000020004" pitchFamily="2" charset="0"/>
                <a:cs typeface="Helvetica Neue" panose="02000503000000020004" pitchFamily="2" charset="0"/>
              </a:rPr>
              <a:t>They reflect what you consider important, and how you prioritize where you place your time and resources. </a:t>
            </a:r>
          </a:p>
          <a:p>
            <a:br>
              <a:rPr lang="en-US" dirty="0"/>
            </a:br>
            <a:endParaRPr lang="en-US" dirty="0"/>
          </a:p>
          <a:p>
            <a:br>
              <a:rPr lang="en-US" dirty="0"/>
            </a:br>
            <a:endParaRPr lang="en-US" dirty="0"/>
          </a:p>
        </p:txBody>
      </p:sp>
    </p:spTree>
    <p:extLst>
      <p:ext uri="{BB962C8B-B14F-4D97-AF65-F5344CB8AC3E}">
        <p14:creationId xmlns:p14="http://schemas.microsoft.com/office/powerpoint/2010/main" val="411853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18770-8739-C1D5-B581-9F48B0CD29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3EBEB7-EFA0-402E-D6E6-88E8326E48D8}"/>
              </a:ext>
            </a:extLst>
          </p:cNvPr>
          <p:cNvSpPr>
            <a:spLocks noGrp="1"/>
          </p:cNvSpPr>
          <p:nvPr>
            <p:ph type="body" sz="quarter" idx="10"/>
          </p:nvPr>
        </p:nvSpPr>
        <p:spPr/>
        <p:txBody>
          <a:bodyPr wrap="square">
            <a:noAutofit/>
          </a:bodyPr>
          <a:lstStyle/>
          <a:p>
            <a:r>
              <a:rPr lang="en-US" dirty="0">
                <a:solidFill>
                  <a:srgbClr val="5E87E1"/>
                </a:solidFill>
              </a:rPr>
              <a:t>Exploring your Gifts, Passions and Values</a:t>
            </a:r>
            <a:endParaRPr lang="en-US" i="1" dirty="0">
              <a:solidFill>
                <a:srgbClr val="5E87E1"/>
              </a:solidFill>
            </a:endParaRPr>
          </a:p>
        </p:txBody>
      </p:sp>
      <p:sp>
        <p:nvSpPr>
          <p:cNvPr id="3" name="TextBox 2">
            <a:extLst>
              <a:ext uri="{FF2B5EF4-FFF2-40B4-BE49-F238E27FC236}">
                <a16:creationId xmlns:a16="http://schemas.microsoft.com/office/drawing/2014/main" id="{EA0B68C5-18AB-6FB7-2EEB-867714F93D72}"/>
              </a:ext>
            </a:extLst>
          </p:cNvPr>
          <p:cNvSpPr txBox="1"/>
          <p:nvPr/>
        </p:nvSpPr>
        <p:spPr>
          <a:xfrm>
            <a:off x="2425700" y="2651232"/>
            <a:ext cx="6426200" cy="1807783"/>
          </a:xfrm>
          <a:prstGeom prst="rect">
            <a:avLst/>
          </a:prstGeom>
          <a:noFill/>
        </p:spPr>
        <p:txBody>
          <a:bodyPr wrap="square" lIns="0" tIns="0" rIns="0" rtlCol="0">
            <a:noAutofit/>
          </a:bodyPr>
          <a:lstStyle/>
          <a:p>
            <a:endParaRPr lang="en-US" dirty="0">
              <a:latin typeface="Helvetica Neue Thin" panose="020B0403020202020204" pitchFamily="34" charset="0"/>
              <a:ea typeface="Helvetica Neue Thin" panose="020B0403020202020204" pitchFamily="34" charset="0"/>
              <a:cs typeface="Helvetica Neue" panose="02000503000000020004" pitchFamily="2" charset="0"/>
            </a:endParaRPr>
          </a:p>
        </p:txBody>
      </p:sp>
      <p:pic>
        <p:nvPicPr>
          <p:cNvPr id="4" name="Picture 3" descr="G-P-V-CALLING-FOR-MJK">
            <a:extLst>
              <a:ext uri="{FF2B5EF4-FFF2-40B4-BE49-F238E27FC236}">
                <a16:creationId xmlns:a16="http://schemas.microsoft.com/office/drawing/2014/main" id="{0D014A8D-D6C2-0C73-5178-9BBC0E18A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575" y="3017839"/>
            <a:ext cx="60388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49639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44796-AC0C-8D79-ACAF-2A62E34BDC07}"/>
              </a:ext>
            </a:extLst>
          </p:cNvPr>
          <p:cNvSpPr>
            <a:spLocks noGrp="1"/>
          </p:cNvSpPr>
          <p:nvPr>
            <p:ph type="body" sz="quarter" idx="4294967295"/>
          </p:nvPr>
        </p:nvSpPr>
        <p:spPr>
          <a:xfrm>
            <a:off x="2438400" y="685092"/>
            <a:ext cx="7302500" cy="946484"/>
          </a:xfrm>
        </p:spPr>
        <p:txBody>
          <a:bodyPr vert="horz" lIns="0" tIns="0" rIns="0" bIns="45720" rtlCol="0">
            <a:noAutofit/>
          </a:bodyPr>
          <a:lstStyle/>
          <a:p>
            <a:pPr marL="0" indent="0">
              <a:buNone/>
            </a:pP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Manifestation </a:t>
            </a:r>
            <a:b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of Purpose</a:t>
            </a:r>
          </a:p>
        </p:txBody>
      </p:sp>
    </p:spTree>
    <p:extLst>
      <p:ext uri="{BB962C8B-B14F-4D97-AF65-F5344CB8AC3E}">
        <p14:creationId xmlns:p14="http://schemas.microsoft.com/office/powerpoint/2010/main" val="128806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CC0BCB-2276-A730-6BDA-02DA9A9EF3D9}"/>
              </a:ext>
            </a:extLst>
          </p:cNvPr>
          <p:cNvSpPr>
            <a:spLocks noGrp="1"/>
          </p:cNvSpPr>
          <p:nvPr>
            <p:ph type="body" sz="quarter" idx="10"/>
          </p:nvPr>
        </p:nvSpPr>
        <p:spPr>
          <a:xfrm>
            <a:off x="2458358" y="717750"/>
            <a:ext cx="7307943" cy="1143708"/>
          </a:xfrm>
        </p:spPr>
        <p:txBody>
          <a:bodyPr vert="horz" wrap="square" lIns="0" tIns="0" rIns="0" bIns="91440" rtlCol="0">
            <a:noAutofit/>
          </a:bodyPr>
          <a:lstStyle/>
          <a:p>
            <a:r>
              <a:rPr lang="en-US" dirty="0"/>
              <a:t>Ways that Purpose Emerges</a:t>
            </a:r>
          </a:p>
        </p:txBody>
      </p:sp>
      <p:sp>
        <p:nvSpPr>
          <p:cNvPr id="3" name="Text Placeholder 2">
            <a:extLst>
              <a:ext uri="{FF2B5EF4-FFF2-40B4-BE49-F238E27FC236}">
                <a16:creationId xmlns:a16="http://schemas.microsoft.com/office/drawing/2014/main" id="{6332F828-A645-74B9-E3BC-DCFB1C5DF1D6}"/>
              </a:ext>
            </a:extLst>
          </p:cNvPr>
          <p:cNvSpPr>
            <a:spLocks noGrp="1"/>
          </p:cNvSpPr>
          <p:nvPr>
            <p:ph type="body" sz="quarter" idx="11"/>
          </p:nvPr>
        </p:nvSpPr>
        <p:spPr>
          <a:ln>
            <a:noFill/>
          </a:ln>
        </p:spPr>
        <p:txBody>
          <a:bodyPr wrap="square">
            <a:noAutofit/>
          </a:bodyPr>
          <a:lstStyle/>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effectLst/>
                <a:latin typeface="Helvetica Neue" panose="02000503000000020004" pitchFamily="2" charset="0"/>
                <a:ea typeface="Helvetica Neue" panose="02000503000000020004" pitchFamily="2" charset="0"/>
              </a:rPr>
              <a:t>What you love to do.</a:t>
            </a:r>
          </a:p>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effectLst/>
                <a:latin typeface="Helvetica Neue" panose="02000503000000020004" pitchFamily="2" charset="0"/>
                <a:ea typeface="Helvetica Neue" panose="02000503000000020004" pitchFamily="2" charset="0"/>
              </a:rPr>
              <a:t>How you like to serve.</a:t>
            </a:r>
          </a:p>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effectLst/>
                <a:latin typeface="Helvetica Neue" panose="02000503000000020004" pitchFamily="2" charset="0"/>
                <a:ea typeface="Helvetica Neue" panose="02000503000000020004" pitchFamily="2" charset="0"/>
              </a:rPr>
              <a:t>You likely know the feeling of being lost in a task – you are </a:t>
            </a:r>
            <a:br>
              <a:rPr lang="en-US" kern="100" dirty="0">
                <a:effectLst/>
                <a:latin typeface="Helvetica Neue" panose="02000503000000020004" pitchFamily="2" charset="0"/>
                <a:ea typeface="Helvetica Neue" panose="02000503000000020004" pitchFamily="2" charset="0"/>
              </a:rPr>
            </a:br>
            <a:r>
              <a:rPr lang="en-US" kern="100" dirty="0">
                <a:effectLst/>
                <a:latin typeface="Helvetica Neue" panose="02000503000000020004" pitchFamily="2" charset="0"/>
                <a:ea typeface="Helvetica Neue" panose="02000503000000020004" pitchFamily="2" charset="0"/>
              </a:rPr>
              <a:t>so totally absorbed and focused. That often happens when </a:t>
            </a:r>
            <a:br>
              <a:rPr lang="en-US" kern="100" dirty="0">
                <a:effectLst/>
                <a:latin typeface="Helvetica Neue" panose="02000503000000020004" pitchFamily="2" charset="0"/>
                <a:ea typeface="Helvetica Neue" panose="02000503000000020004" pitchFamily="2" charset="0"/>
              </a:rPr>
            </a:br>
            <a:r>
              <a:rPr lang="en-US" kern="100" dirty="0">
                <a:effectLst/>
                <a:latin typeface="Helvetica Neue" panose="02000503000000020004" pitchFamily="2" charset="0"/>
                <a:ea typeface="Helvetica Neue" panose="02000503000000020004" pitchFamily="2" charset="0"/>
              </a:rPr>
              <a:t>you are doing something aligned with your purpose.</a:t>
            </a:r>
          </a:p>
        </p:txBody>
      </p:sp>
    </p:spTree>
    <p:extLst>
      <p:ext uri="{BB962C8B-B14F-4D97-AF65-F5344CB8AC3E}">
        <p14:creationId xmlns:p14="http://schemas.microsoft.com/office/powerpoint/2010/main" val="412679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5D0B6-ECEB-28E3-D4E4-60F0C220EC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9A84D8-888E-B2AB-533D-BD578F4827DD}"/>
              </a:ext>
            </a:extLst>
          </p:cNvPr>
          <p:cNvSpPr>
            <a:spLocks noGrp="1"/>
          </p:cNvSpPr>
          <p:nvPr>
            <p:ph type="body" sz="quarter" idx="10"/>
          </p:nvPr>
        </p:nvSpPr>
        <p:spPr>
          <a:xfrm>
            <a:off x="2458358" y="685092"/>
            <a:ext cx="7307943" cy="1829508"/>
          </a:xfrm>
        </p:spPr>
        <p:txBody>
          <a:bodyPr>
            <a:noAutofit/>
          </a:bodyPr>
          <a:lstStyle/>
          <a:p>
            <a:r>
              <a:rPr lang="en-US" dirty="0"/>
              <a:t>Crafting a Purpose Statement</a:t>
            </a:r>
          </a:p>
        </p:txBody>
      </p:sp>
      <p:sp>
        <p:nvSpPr>
          <p:cNvPr id="3" name="Text Placeholder 2">
            <a:extLst>
              <a:ext uri="{FF2B5EF4-FFF2-40B4-BE49-F238E27FC236}">
                <a16:creationId xmlns:a16="http://schemas.microsoft.com/office/drawing/2014/main" id="{AD7F3BCF-E501-D50E-08B6-4A7D740E99B2}"/>
              </a:ext>
            </a:extLst>
          </p:cNvPr>
          <p:cNvSpPr>
            <a:spLocks noGrp="1"/>
          </p:cNvSpPr>
          <p:nvPr>
            <p:ph type="body" sz="quarter" idx="11"/>
          </p:nvPr>
        </p:nvSpPr>
        <p:spPr/>
        <p:txBody>
          <a:bodyPr wrap="square">
            <a:noAutofit/>
          </a:bodyPr>
          <a:lstStyle/>
          <a:p>
            <a:pPr eaLnBrk="1" hangingPunct="1"/>
            <a:r>
              <a:rPr lang="en-US" dirty="0">
                <a:effectLst/>
                <a:latin typeface="Helvetica Neue" panose="02000503000000020004" pitchFamily="2" charset="0"/>
                <a:ea typeface="Helvetica Neue" panose="02000503000000020004" pitchFamily="2" charset="0"/>
              </a:rPr>
              <a:t>A purpose statement can be a declaration as well as a guiding light. </a:t>
            </a:r>
            <a:endParaRPr lang="en-US" dirty="0">
              <a:solidFill>
                <a:schemeClr val="tx1">
                  <a:lumMod val="75000"/>
                  <a:lumOff val="25000"/>
                </a:schemeClr>
              </a:solidFill>
              <a:latin typeface="Helvetica Neue" panose="02000503000000020004" pitchFamily="2" charset="0"/>
              <a:ea typeface="Helvetica Neue" panose="02000503000000020004" pitchFamily="2" charset="0"/>
            </a:endParaRPr>
          </a:p>
          <a:p>
            <a:pPr eaLnBrk="1" hangingPunct="1"/>
            <a:endParaRPr lang="en-US" dirty="0">
              <a:solidFill>
                <a:schemeClr val="tx1">
                  <a:lumMod val="75000"/>
                  <a:lumOff val="25000"/>
                </a:schemeClr>
              </a:solidFill>
              <a:latin typeface="Helvetica Neue" panose="02000503000000020004" pitchFamily="2" charset="0"/>
              <a:ea typeface="Helvetica Neue" panose="02000503000000020004" pitchFamily="2" charset="0"/>
            </a:endParaRPr>
          </a:p>
          <a:p>
            <a:pPr eaLnBrk="1" hangingPunct="1"/>
            <a:r>
              <a:rPr lang="en-US" dirty="0">
                <a:solidFill>
                  <a:schemeClr val="tx1">
                    <a:lumMod val="75000"/>
                    <a:lumOff val="25000"/>
                  </a:schemeClr>
                </a:solidFill>
                <a:latin typeface="Helvetica Neue" panose="02000503000000020004" pitchFamily="2" charset="0"/>
                <a:ea typeface="Helvetica Neue" panose="02000503000000020004" pitchFamily="2" charset="0"/>
              </a:rPr>
              <a:t>Default Purpose Statement – How will I grow and give today?</a:t>
            </a:r>
          </a:p>
          <a:p>
            <a:pPr eaLnBrk="1" hangingPunct="1"/>
            <a:endParaRPr lang="en-US" dirty="0">
              <a:solidFill>
                <a:schemeClr val="tx1">
                  <a:lumMod val="75000"/>
                  <a:lumOff val="25000"/>
                </a:schemeClr>
              </a:solidFill>
              <a:latin typeface="Helvetica Neue" panose="02000503000000020004" pitchFamily="2" charset="0"/>
              <a:ea typeface="Helvetica Neue" panose="02000503000000020004" pitchFamily="2" charset="0"/>
            </a:endParaRPr>
          </a:p>
          <a:p>
            <a:pPr eaLnBrk="1" hangingPunct="1"/>
            <a:r>
              <a:rPr lang="en-US" dirty="0">
                <a:solidFill>
                  <a:schemeClr val="tx1">
                    <a:lumMod val="75000"/>
                    <a:lumOff val="25000"/>
                  </a:schemeClr>
                </a:solidFill>
                <a:latin typeface="Helvetica Neue" panose="02000503000000020004" pitchFamily="2" charset="0"/>
                <a:ea typeface="Helvetica Neue" panose="02000503000000020004" pitchFamily="2" charset="0"/>
              </a:rPr>
              <a:t>I get up in the morning to …..</a:t>
            </a:r>
          </a:p>
          <a:p>
            <a:pPr>
              <a:lnSpc>
                <a:spcPct val="115000"/>
              </a:lnSpc>
              <a:spcBef>
                <a:spcPts val="0"/>
              </a:spcBef>
              <a:spcAft>
                <a:spcPts val="800"/>
              </a:spcAft>
              <a:tabLst>
                <a:tab pos="914400" algn="l"/>
              </a:tabLst>
            </a:pPr>
            <a:endParaRPr lang="en-US" kern="100" dirty="0">
              <a:effectLst/>
              <a:latin typeface="Helvetica Neue" panose="02000503000000020004" pitchFamily="2" charset="0"/>
              <a:ea typeface="Helvetica Neue" panose="02000503000000020004" pitchFamily="2" charset="0"/>
            </a:endParaRPr>
          </a:p>
        </p:txBody>
      </p:sp>
    </p:spTree>
    <p:extLst>
      <p:ext uri="{BB962C8B-B14F-4D97-AF65-F5344CB8AC3E}">
        <p14:creationId xmlns:p14="http://schemas.microsoft.com/office/powerpoint/2010/main" val="3738315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81BD9-0B04-9CF2-C689-7437B1B81F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AB59DE-0F8E-F064-1479-F39D4A4AD888}"/>
              </a:ext>
            </a:extLst>
          </p:cNvPr>
          <p:cNvSpPr>
            <a:spLocks noGrp="1"/>
          </p:cNvSpPr>
          <p:nvPr>
            <p:ph type="body" sz="quarter" idx="10"/>
          </p:nvPr>
        </p:nvSpPr>
        <p:spPr>
          <a:xfrm>
            <a:off x="2458358" y="685092"/>
            <a:ext cx="7307943" cy="1829508"/>
          </a:xfrm>
        </p:spPr>
        <p:txBody>
          <a:bodyPr wrap="square">
            <a:noAutofit/>
          </a:bodyPr>
          <a:lstStyle/>
          <a:p>
            <a:r>
              <a:rPr lang="en-US" dirty="0"/>
              <a:t>Creating a Sounding </a:t>
            </a:r>
            <a:br>
              <a:rPr lang="en-US" dirty="0"/>
            </a:br>
            <a:r>
              <a:rPr lang="en-US" dirty="0"/>
              <a:t>Board</a:t>
            </a:r>
          </a:p>
        </p:txBody>
      </p:sp>
      <p:sp>
        <p:nvSpPr>
          <p:cNvPr id="3" name="Text Placeholder 2">
            <a:extLst>
              <a:ext uri="{FF2B5EF4-FFF2-40B4-BE49-F238E27FC236}">
                <a16:creationId xmlns:a16="http://schemas.microsoft.com/office/drawing/2014/main" id="{8CC22BD0-0569-83A2-2878-953B087DF18C}"/>
              </a:ext>
            </a:extLst>
          </p:cNvPr>
          <p:cNvSpPr>
            <a:spLocks noGrp="1"/>
          </p:cNvSpPr>
          <p:nvPr>
            <p:ph type="body" sz="quarter" idx="11"/>
          </p:nvPr>
        </p:nvSpPr>
        <p:spPr/>
        <p:txBody>
          <a:bodyPr wrap="square">
            <a:noAutofit/>
          </a:bodyPr>
          <a:lstStyle/>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effectLst/>
                <a:latin typeface="Helvetica Neue" panose="02000503000000020004" pitchFamily="2" charset="0"/>
                <a:ea typeface="Helvetica Neue" panose="02000503000000020004" pitchFamily="2" charset="0"/>
              </a:rPr>
              <a:t>Interested and interesting</a:t>
            </a:r>
          </a:p>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effectLst/>
                <a:latin typeface="Helvetica Neue" panose="02000503000000020004" pitchFamily="2" charset="0"/>
                <a:ea typeface="Helvetica Neue" panose="02000503000000020004" pitchFamily="2" charset="0"/>
              </a:rPr>
              <a:t>Listen deeply</a:t>
            </a:r>
          </a:p>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effectLst/>
                <a:latin typeface="Helvetica Neue" panose="02000503000000020004" pitchFamily="2" charset="0"/>
                <a:ea typeface="Helvetica Neue" panose="02000503000000020004" pitchFamily="2" charset="0"/>
              </a:rPr>
              <a:t>Ask great questions</a:t>
            </a:r>
          </a:p>
          <a:p>
            <a:pPr marL="342900" indent="-342900">
              <a:lnSpc>
                <a:spcPct val="115000"/>
              </a:lnSpc>
              <a:spcBef>
                <a:spcPts val="0"/>
              </a:spcBef>
              <a:spcAft>
                <a:spcPts val="800"/>
              </a:spcAft>
              <a:buFont typeface="Arial" panose="020B0604020202020204" pitchFamily="34" charset="0"/>
              <a:buChar char="•"/>
              <a:tabLst>
                <a:tab pos="914400" algn="l"/>
              </a:tabLst>
            </a:pPr>
            <a:r>
              <a:rPr lang="en-US" kern="100" dirty="0">
                <a:latin typeface="Helvetica Neue" panose="02000503000000020004" pitchFamily="2" charset="0"/>
                <a:ea typeface="Helvetica Neue" panose="02000503000000020004" pitchFamily="2" charset="0"/>
              </a:rPr>
              <a:t>Are honest with you and will tell the truth</a:t>
            </a:r>
            <a:endParaRPr lang="en-US" kern="100" dirty="0">
              <a:effectLst/>
              <a:latin typeface="Helvetica Neue" panose="02000503000000020004" pitchFamily="2" charset="0"/>
              <a:ea typeface="Helvetica Neue" panose="02000503000000020004" pitchFamily="2" charset="0"/>
            </a:endParaRPr>
          </a:p>
        </p:txBody>
      </p:sp>
    </p:spTree>
    <p:extLst>
      <p:ext uri="{BB962C8B-B14F-4D97-AF65-F5344CB8AC3E}">
        <p14:creationId xmlns:p14="http://schemas.microsoft.com/office/powerpoint/2010/main" val="2061311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BF21A-4D58-AC3A-4B85-5F370DCF0B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0D856D-DDDF-C753-4831-9D1148B5E9E9}"/>
              </a:ext>
            </a:extLst>
          </p:cNvPr>
          <p:cNvSpPr>
            <a:spLocks noGrp="1"/>
          </p:cNvSpPr>
          <p:nvPr>
            <p:ph type="body" sz="quarter" idx="10"/>
          </p:nvPr>
        </p:nvSpPr>
        <p:spPr/>
        <p:txBody>
          <a:bodyPr wrap="square">
            <a:normAutofit lnSpcReduction="10000"/>
          </a:bodyPr>
          <a:lstStyle/>
          <a:p>
            <a:r>
              <a:rPr lang="en-US" dirty="0"/>
              <a:t>The Good Life</a:t>
            </a:r>
          </a:p>
        </p:txBody>
      </p:sp>
      <p:sp>
        <p:nvSpPr>
          <p:cNvPr id="3" name="Text Placeholder 2">
            <a:extLst>
              <a:ext uri="{FF2B5EF4-FFF2-40B4-BE49-F238E27FC236}">
                <a16:creationId xmlns:a16="http://schemas.microsoft.com/office/drawing/2014/main" id="{3D5776FC-B235-8EA9-0A96-7B10507015BF}"/>
              </a:ext>
            </a:extLst>
          </p:cNvPr>
          <p:cNvSpPr>
            <a:spLocks noGrp="1"/>
          </p:cNvSpPr>
          <p:nvPr>
            <p:ph type="body" sz="quarter" idx="11"/>
          </p:nvPr>
        </p:nvSpPr>
        <p:spPr/>
        <p:txBody>
          <a:bodyPr wrap="square">
            <a:noAutofit/>
          </a:bodyPr>
          <a:lstStyle/>
          <a:p>
            <a:pPr>
              <a:lnSpc>
                <a:spcPct val="115000"/>
              </a:lnSpc>
              <a:spcBef>
                <a:spcPts val="0"/>
              </a:spcBef>
              <a:spcAft>
                <a:spcPts val="800"/>
              </a:spcAft>
              <a:tabLst>
                <a:tab pos="914400" algn="l"/>
              </a:tabLst>
            </a:pPr>
            <a:r>
              <a:rPr lang="en-US" kern="100" dirty="0">
                <a:effectLst/>
                <a:latin typeface="Helvetica Neue" panose="02000503000000020004" pitchFamily="2" charset="0"/>
                <a:ea typeface="Helvetica Neue" panose="02000503000000020004" pitchFamily="2" charset="0"/>
              </a:rPr>
              <a:t>Living in the place you belong, with the people you love, doing the right work, on purpose!</a:t>
            </a:r>
          </a:p>
        </p:txBody>
      </p:sp>
    </p:spTree>
    <p:extLst>
      <p:ext uri="{BB962C8B-B14F-4D97-AF65-F5344CB8AC3E}">
        <p14:creationId xmlns:p14="http://schemas.microsoft.com/office/powerpoint/2010/main" val="1336704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nk and white flower&#10;&#10;Description automatically generated">
            <a:extLst>
              <a:ext uri="{FF2B5EF4-FFF2-40B4-BE49-F238E27FC236}">
                <a16:creationId xmlns:a16="http://schemas.microsoft.com/office/drawing/2014/main" id="{E2CB8643-68FF-2F34-52F5-3FA19F380415}"/>
              </a:ext>
            </a:extLst>
          </p:cNvPr>
          <p:cNvPicPr>
            <a:picLocks noGrp="1" noChangeAspect="1"/>
          </p:cNvPicPr>
          <p:nvPr>
            <p:ph sz="quarter" idx="10"/>
          </p:nvPr>
        </p:nvPicPr>
        <p:blipFill rotWithShape="1">
          <a:blip r:embed="rId2"/>
          <a:srcRect t="11972" b="3758"/>
          <a:stretch/>
        </p:blipFill>
        <p:spPr>
          <a:xfrm>
            <a:off x="-3717240" y="-1820613"/>
            <a:ext cx="18665287" cy="10499225"/>
          </a:xfrm>
          <a:prstGeom prst="rect">
            <a:avLst/>
          </a:prstGeom>
          <a:effectLst>
            <a:outerShdw blurRad="596900" dist="330200" dir="8820000" sx="87000" sy="87000" algn="ctr" rotWithShape="0">
              <a:srgbClr val="000000">
                <a:alpha val="29000"/>
              </a:srgbClr>
            </a:outerShdw>
          </a:effectLst>
        </p:spPr>
      </p:pic>
      <p:sp>
        <p:nvSpPr>
          <p:cNvPr id="18" name="TextBox 17">
            <a:extLst>
              <a:ext uri="{FF2B5EF4-FFF2-40B4-BE49-F238E27FC236}">
                <a16:creationId xmlns:a16="http://schemas.microsoft.com/office/drawing/2014/main" id="{609B1365-5DC7-70B3-FF7B-DCC63539D266}"/>
              </a:ext>
            </a:extLst>
          </p:cNvPr>
          <p:cNvSpPr txBox="1"/>
          <p:nvPr/>
        </p:nvSpPr>
        <p:spPr>
          <a:xfrm>
            <a:off x="5181600" y="1632858"/>
            <a:ext cx="5091169" cy="1984880"/>
          </a:xfrm>
          <a:prstGeom prst="rect">
            <a:avLst/>
          </a:prstGeom>
          <a:noFill/>
        </p:spPr>
        <p:txBody>
          <a:bodyPr wrap="square" lIns="0" tIns="0" rIns="0" rtlCol="0">
            <a:noAutofit/>
          </a:bodyPr>
          <a:lstStyle/>
          <a:p>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Tell me what it is that you plan to do with your one wild and precious life.</a:t>
            </a:r>
          </a:p>
          <a:p>
            <a:pPr defTabSz="685800">
              <a:defRPr/>
            </a:pPr>
            <a:endParaRPr lang="en-US"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defTabSz="685800">
              <a:defRPr/>
            </a:pPr>
            <a:r>
              <a:rPr lang="en-US"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~Mary Oliver</a:t>
            </a:r>
          </a:p>
        </p:txBody>
      </p:sp>
    </p:spTree>
    <p:extLst>
      <p:ext uri="{BB962C8B-B14F-4D97-AF65-F5344CB8AC3E}">
        <p14:creationId xmlns:p14="http://schemas.microsoft.com/office/powerpoint/2010/main" val="1038197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4D948-0105-AB46-92C5-7BB1A8BFA4DB}"/>
              </a:ext>
            </a:extLst>
          </p:cNvPr>
          <p:cNvSpPr>
            <a:spLocks noGrp="1"/>
          </p:cNvSpPr>
          <p:nvPr>
            <p:ph type="body" sz="quarter" idx="10"/>
          </p:nvPr>
        </p:nvSpPr>
        <p:spPr>
          <a:xfrm>
            <a:off x="2695576" y="1501487"/>
            <a:ext cx="6800849" cy="1077516"/>
          </a:xfrm>
        </p:spPr>
        <p:txBody>
          <a:bodyPr/>
          <a:lstStyle/>
          <a:p>
            <a:r>
              <a:rPr lang="en-US" dirty="0"/>
              <a:t>Leading by Values: a touchstone for troubled times</a:t>
            </a:r>
          </a:p>
        </p:txBody>
      </p:sp>
      <p:sp>
        <p:nvSpPr>
          <p:cNvPr id="3" name="Text Placeholder 2">
            <a:extLst>
              <a:ext uri="{FF2B5EF4-FFF2-40B4-BE49-F238E27FC236}">
                <a16:creationId xmlns:a16="http://schemas.microsoft.com/office/drawing/2014/main" id="{740946B2-D49B-F143-8AAC-572467DBAB90}"/>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C163484-33AB-5348-BD9E-EF1A8DC07EE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324F2D0-525C-DB4E-9EB5-314FB157272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1605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D315BB-79C0-AD66-A329-B59990EFE809}"/>
              </a:ext>
            </a:extLst>
          </p:cNvPr>
          <p:cNvSpPr>
            <a:spLocks noGrp="1"/>
          </p:cNvSpPr>
          <p:nvPr>
            <p:ph type="body" sz="quarter" idx="10"/>
          </p:nvPr>
        </p:nvSpPr>
        <p:spPr>
          <a:xfrm>
            <a:off x="1671145" y="1758899"/>
            <a:ext cx="5286704" cy="1511405"/>
          </a:xfrm>
        </p:spPr>
        <p:txBody>
          <a:bodyPr vert="horz" wrap="square" lIns="0" tIns="0" rIns="0" bIns="0" rtlCol="0">
            <a:normAutofit/>
          </a:bodyPr>
          <a:lstStyle/>
          <a:p>
            <a:r>
              <a:rPr lang="en-US" dirty="0"/>
              <a:t> Purpose &amp; Values</a:t>
            </a:r>
          </a:p>
          <a:p>
            <a:endParaRPr lang="en-US" dirty="0"/>
          </a:p>
        </p:txBody>
      </p:sp>
      <p:sp>
        <p:nvSpPr>
          <p:cNvPr id="3" name="Text Placeholder 1">
            <a:extLst>
              <a:ext uri="{FF2B5EF4-FFF2-40B4-BE49-F238E27FC236}">
                <a16:creationId xmlns:a16="http://schemas.microsoft.com/office/drawing/2014/main" id="{6670C737-E358-2FA7-29DE-8DD7708187C9}"/>
              </a:ext>
            </a:extLst>
          </p:cNvPr>
          <p:cNvSpPr txBox="1">
            <a:spLocks/>
          </p:cNvSpPr>
          <p:nvPr/>
        </p:nvSpPr>
        <p:spPr>
          <a:xfrm>
            <a:off x="2440810" y="4503202"/>
            <a:ext cx="3667893" cy="1521899"/>
          </a:xfrm>
          <a:prstGeom prst="rect">
            <a:avLst/>
          </a:prstGeom>
        </p:spPr>
        <p:txBody>
          <a:bodyPr vert="horz" wrap="square"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400" b="1" dirty="0"/>
              <a:t>Mary Jo Kreitzer</a:t>
            </a:r>
          </a:p>
          <a:p>
            <a:pPr algn="l">
              <a:lnSpc>
                <a:spcPct val="120000"/>
              </a:lnSpc>
            </a:pPr>
            <a:r>
              <a:rPr lang="en-US" sz="2400" b="1" dirty="0"/>
              <a:t>Amy Locke</a:t>
            </a:r>
          </a:p>
        </p:txBody>
      </p:sp>
      <p:sp>
        <p:nvSpPr>
          <p:cNvPr id="5" name="TextBox 4">
            <a:extLst>
              <a:ext uri="{FF2B5EF4-FFF2-40B4-BE49-F238E27FC236}">
                <a16:creationId xmlns:a16="http://schemas.microsoft.com/office/drawing/2014/main" id="{29E7BF0F-13F1-F7F7-FE7F-F2AD44E559C7}"/>
              </a:ext>
            </a:extLst>
          </p:cNvPr>
          <p:cNvSpPr txBox="1"/>
          <p:nvPr/>
        </p:nvSpPr>
        <p:spPr>
          <a:xfrm>
            <a:off x="2440810" y="2633623"/>
            <a:ext cx="3655191" cy="1133555"/>
          </a:xfrm>
          <a:prstGeom prst="rect">
            <a:avLst/>
          </a:prstGeom>
          <a:noFill/>
        </p:spPr>
        <p:txBody>
          <a:bodyPr wrap="square" lIns="0" tIns="0" rIns="91440" rtlCol="0">
            <a:noAutofi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Claiming a Life of Intention and Meaning</a:t>
            </a:r>
          </a:p>
          <a:p>
            <a:endParaRPr lang="en-US" sz="2400" dirty="0"/>
          </a:p>
        </p:txBody>
      </p:sp>
    </p:spTree>
    <p:extLst>
      <p:ext uri="{BB962C8B-B14F-4D97-AF65-F5344CB8AC3E}">
        <p14:creationId xmlns:p14="http://schemas.microsoft.com/office/powerpoint/2010/main" val="424911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2D2B-5779-6C47-AF24-89DA51805912}"/>
              </a:ext>
            </a:extLst>
          </p:cNvPr>
          <p:cNvSpPr>
            <a:spLocks noGrp="1"/>
          </p:cNvSpPr>
          <p:nvPr>
            <p:ph type="title"/>
          </p:nvPr>
        </p:nvSpPr>
        <p:spPr/>
        <p:txBody>
          <a:bodyPr>
            <a:normAutofit fontScale="90000"/>
          </a:bodyPr>
          <a:lstStyle/>
          <a:p>
            <a:r>
              <a:rPr lang="en-US" dirty="0"/>
              <a:t>Resilience Formula</a:t>
            </a:r>
          </a:p>
        </p:txBody>
      </p:sp>
      <p:sp>
        <p:nvSpPr>
          <p:cNvPr id="3" name="Content Placeholder 2">
            <a:extLst>
              <a:ext uri="{FF2B5EF4-FFF2-40B4-BE49-F238E27FC236}">
                <a16:creationId xmlns:a16="http://schemas.microsoft.com/office/drawing/2014/main" id="{854E2BE9-E7D4-7948-8A00-3822E833571F}"/>
              </a:ext>
            </a:extLst>
          </p:cNvPr>
          <p:cNvSpPr>
            <a:spLocks noGrp="1"/>
          </p:cNvSpPr>
          <p:nvPr>
            <p:ph sz="half" idx="1"/>
          </p:nvPr>
        </p:nvSpPr>
        <p:spPr/>
        <p:txBody>
          <a:bodyPr/>
          <a:lstStyle/>
          <a:p>
            <a:pPr marL="571478" indent="-571478">
              <a:buAutoNum type="arabicPeriod"/>
            </a:pPr>
            <a:r>
              <a:rPr lang="en-US" dirty="0"/>
              <a:t>Leave</a:t>
            </a:r>
          </a:p>
          <a:p>
            <a:pPr marL="571478" indent="-571478">
              <a:buAutoNum type="arabicPeriod"/>
            </a:pPr>
            <a:endParaRPr lang="en-US" dirty="0"/>
          </a:p>
          <a:p>
            <a:pPr marL="571478" indent="-571478">
              <a:buAutoNum type="arabicPeriod"/>
            </a:pPr>
            <a:r>
              <a:rPr lang="en-US" dirty="0"/>
              <a:t>Status quo</a:t>
            </a:r>
          </a:p>
          <a:p>
            <a:pPr marL="571478" indent="-571478">
              <a:buAutoNum type="arabicPeriod"/>
            </a:pPr>
            <a:endParaRPr lang="en-US" dirty="0"/>
          </a:p>
          <a:p>
            <a:pPr marL="571478" indent="-571478">
              <a:buAutoNum type="arabicPeriod"/>
            </a:pPr>
            <a:r>
              <a:rPr lang="en-US" dirty="0"/>
              <a:t>Change what you can &amp; for what you can’t change, live by values</a:t>
            </a:r>
          </a:p>
        </p:txBody>
      </p:sp>
      <p:sp>
        <p:nvSpPr>
          <p:cNvPr id="4" name="Text Placeholder 3">
            <a:extLst>
              <a:ext uri="{FF2B5EF4-FFF2-40B4-BE49-F238E27FC236}">
                <a16:creationId xmlns:a16="http://schemas.microsoft.com/office/drawing/2014/main" id="{FC60F931-DFB2-294D-ACAE-1A425FD404A6}"/>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12B755-4C0F-D644-94AB-16F6B2C7D6B1}"/>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0A6507C1-70F2-D443-A2C6-31EA84BDE5C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AC64AEBD-5B1A-5E44-BA85-520B0CE9A6AD}"/>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940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2D2B-5779-6C47-AF24-89DA51805912}"/>
              </a:ext>
            </a:extLst>
          </p:cNvPr>
          <p:cNvSpPr>
            <a:spLocks noGrp="1"/>
          </p:cNvSpPr>
          <p:nvPr>
            <p:ph type="title"/>
          </p:nvPr>
        </p:nvSpPr>
        <p:spPr/>
        <p:txBody>
          <a:bodyPr>
            <a:normAutofit fontScale="90000"/>
          </a:bodyPr>
          <a:lstStyle/>
          <a:p>
            <a:r>
              <a:rPr lang="en-US" dirty="0"/>
              <a:t>Resilience Formula</a:t>
            </a:r>
          </a:p>
        </p:txBody>
      </p:sp>
      <p:sp>
        <p:nvSpPr>
          <p:cNvPr id="3" name="Content Placeholder 2">
            <a:extLst>
              <a:ext uri="{FF2B5EF4-FFF2-40B4-BE49-F238E27FC236}">
                <a16:creationId xmlns:a16="http://schemas.microsoft.com/office/drawing/2014/main" id="{854E2BE9-E7D4-7948-8A00-3822E833571F}"/>
              </a:ext>
            </a:extLst>
          </p:cNvPr>
          <p:cNvSpPr>
            <a:spLocks noGrp="1"/>
          </p:cNvSpPr>
          <p:nvPr>
            <p:ph sz="half" idx="1"/>
          </p:nvPr>
        </p:nvSpPr>
        <p:spPr/>
        <p:txBody>
          <a:bodyPr/>
          <a:lstStyle/>
          <a:p>
            <a:pPr marL="571478" indent="-571478">
              <a:buAutoNum type="arabicPeriod"/>
            </a:pPr>
            <a:r>
              <a:rPr lang="en-US" dirty="0"/>
              <a:t>Leave</a:t>
            </a:r>
          </a:p>
          <a:p>
            <a:pPr marL="571478" indent="-571478">
              <a:buAutoNum type="arabicPeriod"/>
            </a:pPr>
            <a:endParaRPr lang="en-US" dirty="0"/>
          </a:p>
          <a:p>
            <a:pPr marL="571478" indent="-571478">
              <a:buAutoNum type="arabicPeriod"/>
            </a:pPr>
            <a:r>
              <a:rPr lang="en-US" dirty="0"/>
              <a:t>Status quo</a:t>
            </a:r>
          </a:p>
          <a:p>
            <a:pPr marL="571478" indent="-571478">
              <a:buAutoNum type="arabicPeriod"/>
            </a:pPr>
            <a:endParaRPr lang="en-US" dirty="0"/>
          </a:p>
          <a:p>
            <a:pPr marL="571478" indent="-571478">
              <a:buAutoNum type="arabicPeriod"/>
            </a:pPr>
            <a:r>
              <a:rPr lang="en-US" b="1" dirty="0"/>
              <a:t>Change what you can &amp; for what you can’t change, live by values</a:t>
            </a:r>
          </a:p>
        </p:txBody>
      </p:sp>
      <p:sp>
        <p:nvSpPr>
          <p:cNvPr id="4" name="Text Placeholder 3">
            <a:extLst>
              <a:ext uri="{FF2B5EF4-FFF2-40B4-BE49-F238E27FC236}">
                <a16:creationId xmlns:a16="http://schemas.microsoft.com/office/drawing/2014/main" id="{FC60F931-DFB2-294D-ACAE-1A425FD404A6}"/>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12B755-4C0F-D644-94AB-16F6B2C7D6B1}"/>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0A6507C1-70F2-D443-A2C6-31EA84BDE5C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AC64AEBD-5B1A-5E44-BA85-520B0CE9A6AD}"/>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30109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t>Values</a:t>
            </a:r>
          </a:p>
        </p:txBody>
      </p:sp>
      <p:sp>
        <p:nvSpPr>
          <p:cNvPr id="3" name="Content Placeholder 2">
            <a:extLst>
              <a:ext uri="{FF2B5EF4-FFF2-40B4-BE49-F238E27FC236}">
                <a16:creationId xmlns:a16="http://schemas.microsoft.com/office/drawing/2014/main" id="{4ED8148A-E7A9-6D4F-8B21-4BBC9584B200}"/>
              </a:ext>
            </a:extLst>
          </p:cNvPr>
          <p:cNvSpPr>
            <a:spLocks noGrp="1"/>
          </p:cNvSpPr>
          <p:nvPr>
            <p:ph sz="half" idx="1"/>
          </p:nvPr>
        </p:nvSpPr>
        <p:spPr>
          <a:xfrm>
            <a:off x="2214564" y="2351765"/>
            <a:ext cx="3787394" cy="2507255"/>
          </a:xfrm>
        </p:spPr>
        <p:txBody>
          <a:bodyPr>
            <a:normAutofit lnSpcReduction="10000"/>
          </a:bodyPr>
          <a:lstStyle/>
          <a:p>
            <a:pPr marL="0" indent="0">
              <a:buNone/>
            </a:pPr>
            <a:r>
              <a:rPr lang="en-US" sz="2250" dirty="0"/>
              <a:t>Deepest desires for how you want to:</a:t>
            </a:r>
          </a:p>
          <a:p>
            <a:pPr>
              <a:lnSpc>
                <a:spcPct val="150000"/>
              </a:lnSpc>
            </a:pPr>
            <a:r>
              <a:rPr lang="en-US" sz="2250" dirty="0"/>
              <a:t>Treat yourself</a:t>
            </a:r>
          </a:p>
          <a:p>
            <a:pPr>
              <a:lnSpc>
                <a:spcPct val="150000"/>
              </a:lnSpc>
            </a:pPr>
            <a:r>
              <a:rPr lang="en-US" sz="2250" dirty="0"/>
              <a:t>Interact with others</a:t>
            </a:r>
          </a:p>
          <a:p>
            <a:pPr>
              <a:lnSpc>
                <a:spcPct val="150000"/>
              </a:lnSpc>
            </a:pPr>
            <a:r>
              <a:rPr lang="en-US" sz="2250" dirty="0"/>
              <a:t>Engage with world</a:t>
            </a:r>
          </a:p>
        </p:txBody>
      </p:sp>
      <p:sp>
        <p:nvSpPr>
          <p:cNvPr id="5" name="Text Placeholder 4">
            <a:extLst>
              <a:ext uri="{FF2B5EF4-FFF2-40B4-BE49-F238E27FC236}">
                <a16:creationId xmlns:a16="http://schemas.microsoft.com/office/drawing/2014/main" id="{1C5DBCF3-4F7E-D348-9FF1-A2400DCEF471}"/>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36CCCD66-C12F-C940-A95B-94A80BFFF482}"/>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09180FE8-D292-DE46-9A70-C051962C05AA}"/>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09BFD14C-36C5-D344-B049-9B3B88A75544}"/>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CA75C87-058B-5D42-BBFA-CEF387C1B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109" y="2295885"/>
            <a:ext cx="4119056" cy="2619017"/>
          </a:xfrm>
          <a:prstGeom prst="rect">
            <a:avLst/>
          </a:prstGeom>
        </p:spPr>
      </p:pic>
      <p:sp>
        <p:nvSpPr>
          <p:cNvPr id="10" name="Text Placeholder 9">
            <a:extLst>
              <a:ext uri="{FF2B5EF4-FFF2-40B4-BE49-F238E27FC236}">
                <a16:creationId xmlns:a16="http://schemas.microsoft.com/office/drawing/2014/main" id="{F0363D99-1C72-FE48-8BA4-E048B489F4EB}"/>
              </a:ext>
            </a:extLst>
          </p:cNvPr>
          <p:cNvSpPr txBox="1">
            <a:spLocks/>
          </p:cNvSpPr>
          <p:nvPr/>
        </p:nvSpPr>
        <p:spPr>
          <a:xfrm>
            <a:off x="5554665" y="4892254"/>
            <a:ext cx="4840500" cy="222267"/>
          </a:xfrm>
          <a:prstGeom prst="rect">
            <a:avLst/>
          </a:prstGeom>
        </p:spPr>
        <p:txBody>
          <a:bodyPr/>
          <a:lstStyle>
            <a:lvl1pPr marL="457001" indent="-457001" algn="l" defTabSz="609331" rtl="0" eaLnBrk="1" latinLnBrk="0" hangingPunct="1">
              <a:spcBef>
                <a:spcPct val="20000"/>
              </a:spcBef>
              <a:buFont typeface="Arial"/>
              <a:buChar char="•"/>
              <a:defRPr sz="3700" b="0" i="0" kern="1200" baseline="0">
                <a:solidFill>
                  <a:schemeClr val="tx1">
                    <a:lumMod val="65000"/>
                    <a:lumOff val="35000"/>
                  </a:schemeClr>
                </a:solidFill>
                <a:latin typeface="Century Gothic" charset="0"/>
                <a:ea typeface="+mn-ea"/>
                <a:cs typeface="Avenir"/>
              </a:defRPr>
            </a:lvl1pPr>
            <a:lvl2pPr marL="990175" indent="-380839" algn="l" defTabSz="609331"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a:defRPr>
            </a:lvl2pPr>
            <a:lvl3pPr marL="1523346" indent="-304667" algn="l" defTabSz="609331" rtl="0" eaLnBrk="1" latinLnBrk="0" hangingPunct="1">
              <a:spcBef>
                <a:spcPct val="20000"/>
              </a:spcBef>
              <a:buFont typeface="Arial"/>
              <a:buChar char="•"/>
              <a:defRPr sz="2700" b="0" i="0" kern="1200" baseline="0">
                <a:solidFill>
                  <a:schemeClr val="tx1">
                    <a:lumMod val="65000"/>
                    <a:lumOff val="35000"/>
                  </a:schemeClr>
                </a:solidFill>
                <a:latin typeface="Century Gothic" charset="0"/>
                <a:ea typeface="Century Gothic" charset="0"/>
                <a:cs typeface="Century Gothic" charset="0"/>
              </a:defRPr>
            </a:lvl3pPr>
            <a:lvl4pPr marL="2132686" indent="-304667" algn="l" defTabSz="609331" rtl="0" eaLnBrk="1" latinLnBrk="0" hangingPunct="1">
              <a:spcBef>
                <a:spcPct val="20000"/>
              </a:spcBef>
              <a:buFont typeface="Arial"/>
              <a:buChar char="–"/>
              <a:defRPr sz="2100" b="0" i="0" kern="1200" baseline="0">
                <a:solidFill>
                  <a:schemeClr val="tx1">
                    <a:lumMod val="65000"/>
                    <a:lumOff val="35000"/>
                  </a:schemeClr>
                </a:solidFill>
                <a:latin typeface="Century Gothic" charset="0"/>
                <a:ea typeface="+mn-ea"/>
                <a:cs typeface="Avenir"/>
              </a:defRPr>
            </a:lvl4pPr>
            <a:lvl5pPr marL="2742020" indent="-304667" algn="l" defTabSz="609331"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a:defRPr>
            </a:lvl5pPr>
            <a:lvl6pPr marL="3351358" indent="-304667" algn="l" defTabSz="609331" rtl="0" eaLnBrk="1" latinLnBrk="0" hangingPunct="1">
              <a:spcBef>
                <a:spcPct val="20000"/>
              </a:spcBef>
              <a:buFont typeface="Arial"/>
              <a:buChar char="•"/>
              <a:defRPr sz="2700" kern="1200">
                <a:solidFill>
                  <a:schemeClr val="tx1"/>
                </a:solidFill>
                <a:latin typeface="+mn-lt"/>
                <a:ea typeface="+mn-ea"/>
                <a:cs typeface="+mn-cs"/>
              </a:defRPr>
            </a:lvl6pPr>
            <a:lvl7pPr marL="3960700" indent="-304667" algn="l" defTabSz="609331" rtl="0" eaLnBrk="1" latinLnBrk="0" hangingPunct="1">
              <a:spcBef>
                <a:spcPct val="20000"/>
              </a:spcBef>
              <a:buFont typeface="Arial"/>
              <a:buChar char="•"/>
              <a:defRPr sz="2700" kern="1200">
                <a:solidFill>
                  <a:schemeClr val="tx1"/>
                </a:solidFill>
                <a:latin typeface="+mn-lt"/>
                <a:ea typeface="+mn-ea"/>
                <a:cs typeface="+mn-cs"/>
              </a:defRPr>
            </a:lvl7pPr>
            <a:lvl8pPr marL="4570036" indent="-304667" algn="l" defTabSz="609331" rtl="0" eaLnBrk="1" latinLnBrk="0" hangingPunct="1">
              <a:spcBef>
                <a:spcPct val="20000"/>
              </a:spcBef>
              <a:buFont typeface="Arial"/>
              <a:buChar char="•"/>
              <a:defRPr sz="2700" kern="1200">
                <a:solidFill>
                  <a:schemeClr val="tx1"/>
                </a:solidFill>
                <a:latin typeface="+mn-lt"/>
                <a:ea typeface="+mn-ea"/>
                <a:cs typeface="+mn-cs"/>
              </a:defRPr>
            </a:lvl8pPr>
            <a:lvl9pPr marL="5179374" indent="-304667" algn="l" defTabSz="609331"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r" defTabSz="456998">
              <a:buNone/>
              <a:defRPr/>
            </a:pPr>
            <a:r>
              <a:rPr lang="en-US" sz="900" dirty="0" err="1">
                <a:solidFill>
                  <a:prstClr val="black">
                    <a:lumMod val="65000"/>
                    <a:lumOff val="35000"/>
                  </a:prstClr>
                </a:solidFill>
              </a:rPr>
              <a:t>Pexel</a:t>
            </a:r>
            <a:endParaRPr lang="en-US" sz="900" dirty="0">
              <a:solidFill>
                <a:prstClr val="black">
                  <a:lumMod val="65000"/>
                  <a:lumOff val="35000"/>
                </a:prstClr>
              </a:solidFill>
            </a:endParaRPr>
          </a:p>
        </p:txBody>
      </p:sp>
    </p:spTree>
    <p:extLst>
      <p:ext uri="{BB962C8B-B14F-4D97-AF65-F5344CB8AC3E}">
        <p14:creationId xmlns:p14="http://schemas.microsoft.com/office/powerpoint/2010/main" val="17276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64C1-3E39-D740-A190-C1F126FE71F7}"/>
              </a:ext>
            </a:extLst>
          </p:cNvPr>
          <p:cNvSpPr>
            <a:spLocks noGrp="1"/>
          </p:cNvSpPr>
          <p:nvPr>
            <p:ph type="title"/>
          </p:nvPr>
        </p:nvSpPr>
        <p:spPr/>
        <p:txBody>
          <a:bodyPr>
            <a:normAutofit fontScale="90000"/>
          </a:bodyPr>
          <a:lstStyle/>
          <a:p>
            <a:r>
              <a:rPr lang="en-US" dirty="0"/>
              <a:t>Values are never completed</a:t>
            </a:r>
          </a:p>
        </p:txBody>
      </p:sp>
      <p:sp>
        <p:nvSpPr>
          <p:cNvPr id="4" name="Text Placeholder 3">
            <a:extLst>
              <a:ext uri="{FF2B5EF4-FFF2-40B4-BE49-F238E27FC236}">
                <a16:creationId xmlns:a16="http://schemas.microsoft.com/office/drawing/2014/main" id="{C74309DF-2C7F-2142-BED2-CACEC81235A5}"/>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1624DE17-BCD3-224E-AF12-749D3B5CA6D2}"/>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166709DE-34B8-AC48-A01E-1A9CA8A4D5C4}"/>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2EF35E71-04A9-694C-8F61-266091D4BCDE}"/>
              </a:ext>
            </a:extLst>
          </p:cNvPr>
          <p:cNvSpPr>
            <a:spLocks noGrp="1"/>
          </p:cNvSpPr>
          <p:nvPr>
            <p:ph type="body" sz="quarter" idx="16"/>
          </p:nvPr>
        </p:nvSpPr>
        <p:spPr/>
        <p:txBody>
          <a:bodyPr/>
          <a:lstStyle/>
          <a:p>
            <a:endParaRPr lang="en-US"/>
          </a:p>
        </p:txBody>
      </p:sp>
      <p:sp>
        <p:nvSpPr>
          <p:cNvPr id="9" name="Content Placeholder 4">
            <a:extLst>
              <a:ext uri="{FF2B5EF4-FFF2-40B4-BE49-F238E27FC236}">
                <a16:creationId xmlns:a16="http://schemas.microsoft.com/office/drawing/2014/main" id="{E744383F-8662-4949-9824-316D7F0816D3}"/>
              </a:ext>
            </a:extLst>
          </p:cNvPr>
          <p:cNvSpPr>
            <a:spLocks noGrp="1"/>
          </p:cNvSpPr>
          <p:nvPr>
            <p:ph sz="half" idx="1"/>
          </p:nvPr>
        </p:nvSpPr>
        <p:spPr>
          <a:xfrm>
            <a:off x="2214564" y="2832020"/>
            <a:ext cx="3732344" cy="1575831"/>
          </a:xfrm>
        </p:spPr>
        <p:txBody>
          <a:bodyPr>
            <a:noAutofit/>
          </a:bodyPr>
          <a:lstStyle/>
          <a:p>
            <a:pPr marL="0" indent="0">
              <a:buNone/>
            </a:pPr>
            <a:r>
              <a:rPr lang="en-US" sz="2375" dirty="0">
                <a:latin typeface="Century Gothic" panose="020B0502020202020204" pitchFamily="34" charset="0"/>
              </a:rPr>
              <a:t>A value is like heading West; no matter how far West you go, you never reach it.</a:t>
            </a:r>
          </a:p>
        </p:txBody>
      </p:sp>
      <p:pic>
        <p:nvPicPr>
          <p:cNvPr id="10" name="Content Placeholder 4">
            <a:extLst>
              <a:ext uri="{FF2B5EF4-FFF2-40B4-BE49-F238E27FC236}">
                <a16:creationId xmlns:a16="http://schemas.microsoft.com/office/drawing/2014/main" id="{8A96AC24-B77B-6C44-87D0-D33BB73558E6}"/>
              </a:ext>
            </a:extLst>
          </p:cNvPr>
          <p:cNvPicPr>
            <a:picLocks noGrp="1" noChangeAspect="1"/>
          </p:cNvPicPr>
          <p:nvPr>
            <p:ph sz="half" idx="15"/>
          </p:nvPr>
        </p:nvPicPr>
        <p:blipFill>
          <a:blip r:embed="rId2">
            <a:extLst>
              <a:ext uri="{28A0092B-C50C-407E-A947-70E740481C1C}">
                <a14:useLocalDpi xmlns:a14="http://schemas.microsoft.com/office/drawing/2010/main" val="0"/>
              </a:ext>
            </a:extLst>
          </a:blip>
          <a:stretch>
            <a:fillRect/>
          </a:stretch>
        </p:blipFill>
        <p:spPr>
          <a:xfrm>
            <a:off x="6423423" y="2430812"/>
            <a:ext cx="3787378" cy="2840533"/>
          </a:xfrm>
          <a:prstGeom prst="rect">
            <a:avLst/>
          </a:prstGeom>
        </p:spPr>
      </p:pic>
    </p:spTree>
    <p:extLst>
      <p:ext uri="{BB962C8B-B14F-4D97-AF65-F5344CB8AC3E}">
        <p14:creationId xmlns:p14="http://schemas.microsoft.com/office/powerpoint/2010/main" val="20334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24200" y="1035058"/>
            <a:ext cx="5943600" cy="994172"/>
          </a:xfrm>
          <a:prstGeom prst="rect">
            <a:avLst/>
          </a:prstGeom>
        </p:spPr>
        <p:txBody>
          <a:bodyPr>
            <a:normAutofit fontScale="90000"/>
          </a:bodyPr>
          <a:lstStyle/>
          <a:p>
            <a:pPr algn="ctr"/>
            <a:r>
              <a:rPr lang="en-US" dirty="0"/>
              <a:t>Can return to values any time</a:t>
            </a:r>
          </a:p>
        </p:txBody>
      </p:sp>
      <p:sp>
        <p:nvSpPr>
          <p:cNvPr id="7" name="Diamond 6"/>
          <p:cNvSpPr/>
          <p:nvPr/>
        </p:nvSpPr>
        <p:spPr>
          <a:xfrm>
            <a:off x="4527655" y="2311981"/>
            <a:ext cx="3136692" cy="3092483"/>
          </a:xfrm>
          <a:prstGeom prst="diamond">
            <a:avLst/>
          </a:prstGeom>
          <a:solidFill>
            <a:srgbClr val="F8CD48"/>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9">
              <a:defRPr/>
            </a:pPr>
            <a:endParaRPr lang="en-US" sz="1710">
              <a:solidFill>
                <a:prstClr val="white"/>
              </a:solidFill>
              <a:latin typeface="Calibri"/>
            </a:endParaRPr>
          </a:p>
        </p:txBody>
      </p:sp>
      <p:sp>
        <p:nvSpPr>
          <p:cNvPr id="8" name="U-Turn Arrow 7"/>
          <p:cNvSpPr/>
          <p:nvPr/>
        </p:nvSpPr>
        <p:spPr>
          <a:xfrm>
            <a:off x="5621216" y="3041933"/>
            <a:ext cx="1125416" cy="1349826"/>
          </a:xfrm>
          <a:prstGeom prst="uturnArrow">
            <a:avLst>
              <a:gd name="adj1" fmla="val 13778"/>
              <a:gd name="adj2" fmla="val 25000"/>
              <a:gd name="adj3" fmla="val 43051"/>
              <a:gd name="adj4" fmla="val 43750"/>
              <a:gd name="adj5"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9">
              <a:defRPr/>
            </a:pPr>
            <a:endParaRPr lang="en-US" sz="1710">
              <a:solidFill>
                <a:prstClr val="black"/>
              </a:solidFill>
              <a:latin typeface="Calibri"/>
            </a:endParaRPr>
          </a:p>
        </p:txBody>
      </p:sp>
    </p:spTree>
    <p:extLst>
      <p:ext uri="{BB962C8B-B14F-4D97-AF65-F5344CB8AC3E}">
        <p14:creationId xmlns:p14="http://schemas.microsoft.com/office/powerpoint/2010/main" val="333210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388" y="2051446"/>
            <a:ext cx="6481226" cy="3263504"/>
          </a:xfrm>
          <a:prstGeom prst="rect">
            <a:avLst/>
          </a:prstGeom>
        </p:spPr>
      </p:pic>
      <p:sp>
        <p:nvSpPr>
          <p:cNvPr id="13" name="Rectangle 12"/>
          <p:cNvSpPr/>
          <p:nvPr/>
        </p:nvSpPr>
        <p:spPr>
          <a:xfrm>
            <a:off x="2381253" y="2142153"/>
            <a:ext cx="494675" cy="3172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685479">
              <a:defRPr/>
            </a:pPr>
            <a:endParaRPr lang="en-US" sz="1425">
              <a:solidFill>
                <a:prstClr val="white"/>
              </a:solidFill>
              <a:latin typeface="Calibri"/>
            </a:endParaRPr>
          </a:p>
        </p:txBody>
      </p:sp>
      <p:sp>
        <p:nvSpPr>
          <p:cNvPr id="14" name="Title 1"/>
          <p:cNvSpPr txBox="1">
            <a:spLocks/>
          </p:cNvSpPr>
          <p:nvPr/>
        </p:nvSpPr>
        <p:spPr>
          <a:xfrm>
            <a:off x="2214565" y="1291312"/>
            <a:ext cx="7996238" cy="412153"/>
          </a:xfrm>
          <a:prstGeom prst="rect">
            <a:avLst/>
          </a:prstGeom>
        </p:spPr>
        <p:txBody>
          <a:bodyPr lIns="68571" tIns="34286" rIns="68571" bIns="34286"/>
          <a:lstStyle>
            <a:lvl1pPr algn="l" defTabSz="609331" rtl="0" eaLnBrk="1" latinLnBrk="0" hangingPunct="1">
              <a:spcBef>
                <a:spcPct val="0"/>
              </a:spcBef>
              <a:buNone/>
              <a:defRPr sz="3700" b="0" i="0" kern="1200" cap="all" baseline="0">
                <a:solidFill>
                  <a:srgbClr val="B01C32"/>
                </a:solidFill>
                <a:latin typeface="Century Gothic" charset="0"/>
                <a:ea typeface="+mj-ea"/>
                <a:cs typeface="Avenir"/>
              </a:defRPr>
            </a:lvl1pPr>
          </a:lstStyle>
          <a:p>
            <a:pPr defTabSz="456998">
              <a:defRPr/>
            </a:pPr>
            <a:r>
              <a:rPr lang="en-US" sz="2775" dirty="0"/>
              <a:t>What do I/we want to stand for?</a:t>
            </a:r>
          </a:p>
        </p:txBody>
      </p:sp>
      <p:sp>
        <p:nvSpPr>
          <p:cNvPr id="3" name="TextBox 2"/>
          <p:cNvSpPr txBox="1"/>
          <p:nvPr/>
        </p:nvSpPr>
        <p:spPr>
          <a:xfrm>
            <a:off x="9182100" y="5687938"/>
            <a:ext cx="1379206" cy="230824"/>
          </a:xfrm>
          <a:prstGeom prst="rect">
            <a:avLst/>
          </a:prstGeom>
          <a:noFill/>
        </p:spPr>
        <p:txBody>
          <a:bodyPr wrap="none" lIns="68571" tIns="34286" rIns="68571" bIns="34286" rtlCol="0">
            <a:spAutoFit/>
          </a:bodyPr>
          <a:lstStyle/>
          <a:p>
            <a:pPr defTabSz="685479">
              <a:defRPr/>
            </a:pPr>
            <a:r>
              <a:rPr lang="en-US" sz="1050">
                <a:solidFill>
                  <a:prstClr val="black"/>
                </a:solidFill>
                <a:latin typeface="Calibri"/>
              </a:rPr>
              <a:t>Wilson &amp; Murrell 2004</a:t>
            </a:r>
          </a:p>
        </p:txBody>
      </p:sp>
    </p:spTree>
    <p:extLst>
      <p:ext uri="{BB962C8B-B14F-4D97-AF65-F5344CB8AC3E}">
        <p14:creationId xmlns:p14="http://schemas.microsoft.com/office/powerpoint/2010/main" val="402305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96857-EA59-3E4D-A71E-E4C6771BDC6D}"/>
              </a:ext>
            </a:extLst>
          </p:cNvPr>
          <p:cNvSpPr>
            <a:spLocks noGrp="1"/>
          </p:cNvSpPr>
          <p:nvPr>
            <p:ph type="title" idx="4294967295"/>
          </p:nvPr>
        </p:nvSpPr>
        <p:spPr>
          <a:xfrm>
            <a:off x="1981200" y="1314451"/>
            <a:ext cx="7996238" cy="411956"/>
          </a:xfrm>
          <a:prstGeom prst="rect">
            <a:avLst/>
          </a:prstGeom>
        </p:spPr>
        <p:txBody>
          <a:bodyPr>
            <a:normAutofit fontScale="90000"/>
          </a:bodyPr>
          <a:lstStyle/>
          <a:p>
            <a:r>
              <a:rPr lang="en-US" dirty="0"/>
              <a:t>What do I want to stand for?</a:t>
            </a:r>
          </a:p>
        </p:txBody>
      </p:sp>
      <p:graphicFrame>
        <p:nvGraphicFramePr>
          <p:cNvPr id="8" name="Table 7">
            <a:extLst>
              <a:ext uri="{FF2B5EF4-FFF2-40B4-BE49-F238E27FC236}">
                <a16:creationId xmlns:a16="http://schemas.microsoft.com/office/drawing/2014/main" id="{24E884FA-B8CA-F243-86F6-071782E75AB0}"/>
              </a:ext>
            </a:extLst>
          </p:cNvPr>
          <p:cNvGraphicFramePr>
            <a:graphicFrameLocks noGrp="1"/>
          </p:cNvGraphicFramePr>
          <p:nvPr/>
        </p:nvGraphicFramePr>
        <p:xfrm>
          <a:off x="1850458" y="1951183"/>
          <a:ext cx="8692853" cy="4338780"/>
        </p:xfrm>
        <a:graphic>
          <a:graphicData uri="http://schemas.openxmlformats.org/drawingml/2006/table">
            <a:tbl>
              <a:tblPr firstRow="1" bandRow="1">
                <a:tableStyleId>{72833802-FEF1-4C79-8D5D-14CF1EAF98D9}</a:tableStyleId>
              </a:tblPr>
              <a:tblGrid>
                <a:gridCol w="1810829">
                  <a:extLst>
                    <a:ext uri="{9D8B030D-6E8A-4147-A177-3AD203B41FA5}">
                      <a16:colId xmlns:a16="http://schemas.microsoft.com/office/drawing/2014/main" val="20000"/>
                    </a:ext>
                  </a:extLst>
                </a:gridCol>
                <a:gridCol w="1772801">
                  <a:extLst>
                    <a:ext uri="{9D8B030D-6E8A-4147-A177-3AD203B41FA5}">
                      <a16:colId xmlns:a16="http://schemas.microsoft.com/office/drawing/2014/main" val="20001"/>
                    </a:ext>
                  </a:extLst>
                </a:gridCol>
                <a:gridCol w="1661411">
                  <a:extLst>
                    <a:ext uri="{9D8B030D-6E8A-4147-A177-3AD203B41FA5}">
                      <a16:colId xmlns:a16="http://schemas.microsoft.com/office/drawing/2014/main" val="20002"/>
                    </a:ext>
                  </a:extLst>
                </a:gridCol>
                <a:gridCol w="1522815">
                  <a:extLst>
                    <a:ext uri="{9D8B030D-6E8A-4147-A177-3AD203B41FA5}">
                      <a16:colId xmlns:a16="http://schemas.microsoft.com/office/drawing/2014/main" val="20003"/>
                    </a:ext>
                  </a:extLst>
                </a:gridCol>
                <a:gridCol w="1924997">
                  <a:extLst>
                    <a:ext uri="{9D8B030D-6E8A-4147-A177-3AD203B41FA5}">
                      <a16:colId xmlns:a16="http://schemas.microsoft.com/office/drawing/2014/main" val="20004"/>
                    </a:ext>
                  </a:extLst>
                </a:gridCol>
              </a:tblGrid>
              <a:tr h="508499">
                <a:tc gridSpan="5">
                  <a:txBody>
                    <a:bodyPr/>
                    <a:lstStyle/>
                    <a:p>
                      <a:pPr algn="ctr"/>
                      <a:r>
                        <a:rPr lang="en-US" sz="1700" dirty="0">
                          <a:latin typeface="Century Gothic" panose="020B0502020202020204" pitchFamily="34" charset="0"/>
                        </a:rPr>
                        <a:t>Values List</a:t>
                      </a:r>
                    </a:p>
                  </a:txBody>
                  <a:tcPr marL="68580" marR="68580" marT="34290" marB="3429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51547">
                <a:tc>
                  <a:txBody>
                    <a:bodyPr/>
                    <a:lstStyle/>
                    <a:p>
                      <a:pPr algn="l"/>
                      <a:r>
                        <a:rPr lang="en-US" sz="1800" dirty="0">
                          <a:latin typeface="Century Gothic" panose="020B0502020202020204" pitchFamily="34" charset="0"/>
                        </a:rPr>
                        <a:t>Acceptance</a:t>
                      </a:r>
                    </a:p>
                  </a:txBody>
                  <a:tcPr marL="68580" marR="68580" marT="34290" marB="34290" anchor="ctr"/>
                </a:tc>
                <a:tc>
                  <a:txBody>
                    <a:bodyPr/>
                    <a:lstStyle/>
                    <a:p>
                      <a:pPr algn="l"/>
                      <a:r>
                        <a:rPr lang="en-US" sz="1800" dirty="0">
                          <a:latin typeface="Century Gothic" panose="020B0502020202020204" pitchFamily="34" charset="0"/>
                        </a:rPr>
                        <a:t>Courage</a:t>
                      </a:r>
                    </a:p>
                  </a:txBody>
                  <a:tcPr marL="68580" marR="68580" marT="34290" marB="34290" anchor="ctr"/>
                </a:tc>
                <a:tc>
                  <a:txBody>
                    <a:bodyPr/>
                    <a:lstStyle/>
                    <a:p>
                      <a:pPr algn="l"/>
                      <a:r>
                        <a:rPr lang="en-US" sz="1800" dirty="0">
                          <a:latin typeface="Century Gothic" panose="020B0502020202020204" pitchFamily="34" charset="0"/>
                        </a:rPr>
                        <a:t>Forgiveness</a:t>
                      </a:r>
                    </a:p>
                  </a:txBody>
                  <a:tcPr marL="68580" marR="68580" marT="34290" marB="34290" anchor="ctr"/>
                </a:tc>
                <a:tc>
                  <a:txBody>
                    <a:bodyPr/>
                    <a:lstStyle/>
                    <a:p>
                      <a:pPr algn="l"/>
                      <a:r>
                        <a:rPr lang="en-US" sz="1800" dirty="0">
                          <a:latin typeface="Century Gothic" panose="020B0502020202020204" pitchFamily="34" charset="0"/>
                        </a:rPr>
                        <a:t>Integrity</a:t>
                      </a:r>
                    </a:p>
                  </a:txBody>
                  <a:tcPr marL="68580" marR="68580" marT="34290" marB="34290" anchor="ctr"/>
                </a:tc>
                <a:tc>
                  <a:txBody>
                    <a:bodyPr/>
                    <a:lstStyle/>
                    <a:p>
                      <a:pPr algn="l"/>
                      <a:r>
                        <a:rPr lang="en-US" sz="1800" dirty="0">
                          <a:latin typeface="Century Gothic" panose="020B0502020202020204" pitchFamily="34" charset="0"/>
                        </a:rPr>
                        <a:t>Respect</a:t>
                      </a:r>
                    </a:p>
                  </a:txBody>
                  <a:tcPr marL="68580" marR="68580" marT="34290" marB="34290" anchor="ctr"/>
                </a:tc>
                <a:extLst>
                  <a:ext uri="{0D108BD9-81ED-4DB2-BD59-A6C34878D82A}">
                    <a16:rowId xmlns:a16="http://schemas.microsoft.com/office/drawing/2014/main" val="10001"/>
                  </a:ext>
                </a:extLst>
              </a:tr>
              <a:tr h="751547">
                <a:tc>
                  <a:txBody>
                    <a:bodyPr/>
                    <a:lstStyle/>
                    <a:p>
                      <a:pPr algn="l"/>
                      <a:r>
                        <a:rPr lang="en-US" sz="1800" dirty="0">
                          <a:latin typeface="Century Gothic" panose="020B0502020202020204" pitchFamily="34" charset="0"/>
                        </a:rPr>
                        <a:t>Adventure</a:t>
                      </a:r>
                    </a:p>
                  </a:txBody>
                  <a:tcPr marL="68580" marR="68580" marT="34290" marB="34290" anchor="ctr"/>
                </a:tc>
                <a:tc>
                  <a:txBody>
                    <a:bodyPr/>
                    <a:lstStyle/>
                    <a:p>
                      <a:pPr algn="l"/>
                      <a:r>
                        <a:rPr lang="en-US" sz="1800" dirty="0">
                          <a:latin typeface="Century Gothic" panose="020B0502020202020204" pitchFamily="34" charset="0"/>
                        </a:rPr>
                        <a:t>Creativity</a:t>
                      </a:r>
                    </a:p>
                  </a:txBody>
                  <a:tcPr marL="68580" marR="68580" marT="34290" marB="34290" anchor="ctr"/>
                </a:tc>
                <a:tc>
                  <a:txBody>
                    <a:bodyPr/>
                    <a:lstStyle/>
                    <a:p>
                      <a:pPr algn="l"/>
                      <a:r>
                        <a:rPr lang="en-US" sz="1800" dirty="0">
                          <a:latin typeface="Century Gothic" panose="020B0502020202020204" pitchFamily="34" charset="0"/>
                        </a:rPr>
                        <a:t>Fun/ humor</a:t>
                      </a:r>
                    </a:p>
                  </a:txBody>
                  <a:tcPr marL="68580" marR="68580" marT="34290" marB="34290" anchor="ctr"/>
                </a:tc>
                <a:tc>
                  <a:txBody>
                    <a:bodyPr/>
                    <a:lstStyle/>
                    <a:p>
                      <a:pPr algn="l"/>
                      <a:r>
                        <a:rPr lang="en-US" sz="1800" dirty="0">
                          <a:latin typeface="Century Gothic" panose="020B0502020202020204" pitchFamily="34" charset="0"/>
                        </a:rPr>
                        <a:t>Kindness</a:t>
                      </a:r>
                    </a:p>
                  </a:txBody>
                  <a:tcPr marL="68580" marR="68580" marT="34290" marB="34290" anchor="ctr"/>
                </a:tc>
                <a:tc>
                  <a:txBody>
                    <a:bodyPr/>
                    <a:lstStyle/>
                    <a:p>
                      <a:pPr algn="l"/>
                      <a:r>
                        <a:rPr lang="en-US" sz="1800" dirty="0">
                          <a:latin typeface="Century Gothic" panose="020B0502020202020204" pitchFamily="34" charset="0"/>
                        </a:rPr>
                        <a:t>Responsibility</a:t>
                      </a:r>
                    </a:p>
                  </a:txBody>
                  <a:tcPr marL="68580" marR="68580" marT="34290" marB="34290" anchor="ctr"/>
                </a:tc>
                <a:extLst>
                  <a:ext uri="{0D108BD9-81ED-4DB2-BD59-A6C34878D82A}">
                    <a16:rowId xmlns:a16="http://schemas.microsoft.com/office/drawing/2014/main" val="10002"/>
                  </a:ext>
                </a:extLst>
              </a:tr>
              <a:tr h="775729">
                <a:tc>
                  <a:txBody>
                    <a:bodyPr/>
                    <a:lstStyle/>
                    <a:p>
                      <a:pPr algn="l"/>
                      <a:r>
                        <a:rPr lang="en-US" sz="1800" dirty="0">
                          <a:latin typeface="Century Gothic" panose="020B0502020202020204" pitchFamily="34" charset="0"/>
                        </a:rPr>
                        <a:t>Caring</a:t>
                      </a:r>
                    </a:p>
                  </a:txBody>
                  <a:tcPr marL="68580" marR="68580" marT="34290" marB="34290" anchor="ctr"/>
                </a:tc>
                <a:tc>
                  <a:txBody>
                    <a:bodyPr/>
                    <a:lstStyle/>
                    <a:p>
                      <a:pPr algn="l"/>
                      <a:r>
                        <a:rPr lang="en-US" sz="1800" dirty="0">
                          <a:latin typeface="Century Gothic" panose="020B0502020202020204" pitchFamily="34" charset="0"/>
                        </a:rPr>
                        <a:t>Curiosity</a:t>
                      </a:r>
                    </a:p>
                  </a:txBody>
                  <a:tcPr marL="68580" marR="68580" marT="34290" marB="34290" anchor="ctr"/>
                </a:tc>
                <a:tc>
                  <a:txBody>
                    <a:bodyPr/>
                    <a:lstStyle/>
                    <a:p>
                      <a:pPr algn="l"/>
                      <a:r>
                        <a:rPr lang="en-US" sz="1800" dirty="0">
                          <a:latin typeface="Century Gothic" panose="020B0502020202020204" pitchFamily="34" charset="0"/>
                        </a:rPr>
                        <a:t>Genuineness</a:t>
                      </a:r>
                    </a:p>
                  </a:txBody>
                  <a:tcPr marL="68580" marR="68580" marT="34290" marB="34290" anchor="ctr"/>
                </a:tc>
                <a:tc>
                  <a:txBody>
                    <a:bodyPr/>
                    <a:lstStyle/>
                    <a:p>
                      <a:pPr algn="l"/>
                      <a:r>
                        <a:rPr lang="en-US" sz="1800" dirty="0">
                          <a:latin typeface="Century Gothic" panose="020B0502020202020204" pitchFamily="34" charset="0"/>
                        </a:rPr>
                        <a:t>Knowledge</a:t>
                      </a:r>
                    </a:p>
                  </a:txBody>
                  <a:tcPr marL="68580" marR="68580" marT="34290" marB="34290" anchor="ctr"/>
                </a:tc>
                <a:tc>
                  <a:txBody>
                    <a:bodyPr/>
                    <a:lstStyle/>
                    <a:p>
                      <a:pPr algn="l"/>
                      <a:r>
                        <a:rPr lang="en-US" sz="1800" dirty="0">
                          <a:latin typeface="Century Gothic" panose="020B0502020202020204" pitchFamily="34" charset="0"/>
                        </a:rPr>
                        <a:t>Self-care</a:t>
                      </a:r>
                    </a:p>
                  </a:txBody>
                  <a:tcPr marL="68580" marR="68580" marT="34290" marB="34290" anchor="ctr"/>
                </a:tc>
                <a:extLst>
                  <a:ext uri="{0D108BD9-81ED-4DB2-BD59-A6C34878D82A}">
                    <a16:rowId xmlns:a16="http://schemas.microsoft.com/office/drawing/2014/main" val="10003"/>
                  </a:ext>
                </a:extLst>
              </a:tr>
              <a:tr h="775729">
                <a:tc>
                  <a:txBody>
                    <a:bodyPr/>
                    <a:lstStyle/>
                    <a:p>
                      <a:pPr algn="l"/>
                      <a:r>
                        <a:rPr lang="en-US" sz="1800" dirty="0">
                          <a:latin typeface="Century Gothic" panose="020B0502020202020204" pitchFamily="34" charset="0"/>
                        </a:rPr>
                        <a:t>Commitment</a:t>
                      </a:r>
                    </a:p>
                  </a:txBody>
                  <a:tcPr marL="68580" marR="68580" marT="34290" marB="34290" anchor="ctr"/>
                </a:tc>
                <a:tc>
                  <a:txBody>
                    <a:bodyPr/>
                    <a:lstStyle/>
                    <a:p>
                      <a:pPr algn="l"/>
                      <a:r>
                        <a:rPr lang="en-US" sz="1800" dirty="0">
                          <a:latin typeface="Century Gothic" panose="020B0502020202020204" pitchFamily="34" charset="0"/>
                        </a:rPr>
                        <a:t>Engagement</a:t>
                      </a:r>
                    </a:p>
                  </a:txBody>
                  <a:tcPr marL="68580" marR="68580" marT="34290" marB="34290" anchor="ctr"/>
                </a:tc>
                <a:tc>
                  <a:txBody>
                    <a:bodyPr/>
                    <a:lstStyle/>
                    <a:p>
                      <a:pPr algn="l"/>
                      <a:r>
                        <a:rPr lang="en-US" sz="1800" dirty="0">
                          <a:latin typeface="Century Gothic" panose="020B0502020202020204" pitchFamily="34" charset="0"/>
                        </a:rPr>
                        <a:t>Gratitude</a:t>
                      </a:r>
                    </a:p>
                  </a:txBody>
                  <a:tcPr marL="68580" marR="68580" marT="34290" marB="34290" anchor="ctr"/>
                </a:tc>
                <a:tc>
                  <a:txBody>
                    <a:bodyPr/>
                    <a:lstStyle/>
                    <a:p>
                      <a:pPr algn="l"/>
                      <a:r>
                        <a:rPr lang="en-US" sz="1800" dirty="0">
                          <a:latin typeface="Century Gothic" panose="020B0502020202020204" pitchFamily="34" charset="0"/>
                        </a:rPr>
                        <a:t>Openness</a:t>
                      </a:r>
                    </a:p>
                  </a:txBody>
                  <a:tcPr marL="68580" marR="68580" marT="34290" marB="34290" anchor="ctr"/>
                </a:tc>
                <a:tc>
                  <a:txBody>
                    <a:bodyPr/>
                    <a:lstStyle/>
                    <a:p>
                      <a:pPr algn="l"/>
                      <a:r>
                        <a:rPr lang="en-US" sz="1800" dirty="0">
                          <a:latin typeface="Century Gothic" panose="020B0502020202020204" pitchFamily="34" charset="0"/>
                        </a:rPr>
                        <a:t>Supportive</a:t>
                      </a:r>
                    </a:p>
                  </a:txBody>
                  <a:tcPr marL="68580" marR="68580" marT="34290" marB="34290" anchor="ctr"/>
                </a:tc>
                <a:extLst>
                  <a:ext uri="{0D108BD9-81ED-4DB2-BD59-A6C34878D82A}">
                    <a16:rowId xmlns:a16="http://schemas.microsoft.com/office/drawing/2014/main" val="10004"/>
                  </a:ext>
                </a:extLst>
              </a:tr>
              <a:tr h="775729">
                <a:tc>
                  <a:txBody>
                    <a:bodyPr/>
                    <a:lstStyle/>
                    <a:p>
                      <a:pPr algn="l"/>
                      <a:r>
                        <a:rPr lang="en-US" sz="1800" dirty="0">
                          <a:latin typeface="Century Gothic" panose="020B0502020202020204" pitchFamily="34" charset="0"/>
                        </a:rPr>
                        <a:t>Connection</a:t>
                      </a:r>
                    </a:p>
                  </a:txBody>
                  <a:tcPr marL="68580" marR="68580" marT="34290" marB="34290" anchor="ctr"/>
                </a:tc>
                <a:tc>
                  <a:txBody>
                    <a:bodyPr/>
                    <a:lstStyle/>
                    <a:p>
                      <a:pPr algn="l"/>
                      <a:r>
                        <a:rPr lang="en-US" sz="1800" dirty="0">
                          <a:latin typeface="Century Gothic" panose="020B0502020202020204" pitchFamily="34" charset="0"/>
                        </a:rPr>
                        <a:t>Friendliness</a:t>
                      </a:r>
                    </a:p>
                  </a:txBody>
                  <a:tcPr marL="68580" marR="68580" marT="34290" marB="34290" anchor="ctr"/>
                </a:tc>
                <a:tc>
                  <a:txBody>
                    <a:bodyPr/>
                    <a:lstStyle/>
                    <a:p>
                      <a:pPr algn="l"/>
                      <a:r>
                        <a:rPr lang="en-US" sz="1800" dirty="0">
                          <a:latin typeface="Century Gothic" panose="020B0502020202020204" pitchFamily="34" charset="0"/>
                        </a:rPr>
                        <a:t>Honesty</a:t>
                      </a:r>
                    </a:p>
                  </a:txBody>
                  <a:tcPr marL="68580" marR="68580" marT="34290" marB="34290" anchor="ctr"/>
                </a:tc>
                <a:tc>
                  <a:txBody>
                    <a:bodyPr/>
                    <a:lstStyle/>
                    <a:p>
                      <a:pPr algn="l"/>
                      <a:r>
                        <a:rPr lang="en-US" sz="1800" dirty="0">
                          <a:latin typeface="Century Gothic" panose="020B0502020202020204" pitchFamily="34" charset="0"/>
                        </a:rPr>
                        <a:t>Patience</a:t>
                      </a:r>
                    </a:p>
                  </a:txBody>
                  <a:tcPr marL="68580" marR="68580" marT="34290" marB="34290" anchor="ctr"/>
                </a:tc>
                <a:tc>
                  <a:txBody>
                    <a:bodyPr/>
                    <a:lstStyle/>
                    <a:p>
                      <a:pPr algn="l"/>
                      <a:r>
                        <a:rPr lang="en-US" sz="1800" dirty="0">
                          <a:latin typeface="Century Gothic" panose="020B0502020202020204" pitchFamily="34" charset="0"/>
                        </a:rPr>
                        <a:t>Trust</a:t>
                      </a:r>
                    </a:p>
                  </a:txBody>
                  <a:tcPr marL="68580" marR="68580" marT="34290" marB="3429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999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4846-79A9-0947-A6C3-4908DBFC68D3}"/>
              </a:ext>
            </a:extLst>
          </p:cNvPr>
          <p:cNvSpPr>
            <a:spLocks noGrp="1"/>
          </p:cNvSpPr>
          <p:nvPr>
            <p:ph type="title"/>
          </p:nvPr>
        </p:nvSpPr>
        <p:spPr>
          <a:xfrm>
            <a:off x="2068648" y="1158986"/>
            <a:ext cx="7996238" cy="988619"/>
          </a:xfrm>
        </p:spPr>
        <p:txBody>
          <a:bodyPr>
            <a:normAutofit fontScale="90000"/>
          </a:bodyPr>
          <a:lstStyle/>
          <a:p>
            <a:r>
              <a:rPr lang="en-US" dirty="0"/>
              <a:t>If I Was acting more in accordance of the value ___________, I would…</a:t>
            </a:r>
          </a:p>
        </p:txBody>
      </p:sp>
      <p:sp>
        <p:nvSpPr>
          <p:cNvPr id="3" name="Content Placeholder 2">
            <a:extLst>
              <a:ext uri="{FF2B5EF4-FFF2-40B4-BE49-F238E27FC236}">
                <a16:creationId xmlns:a16="http://schemas.microsoft.com/office/drawing/2014/main" id="{C31AAE35-D995-384A-AF82-F417811B5A7E}"/>
              </a:ext>
            </a:extLst>
          </p:cNvPr>
          <p:cNvSpPr>
            <a:spLocks noGrp="1"/>
          </p:cNvSpPr>
          <p:nvPr>
            <p:ph sz="half" idx="1"/>
          </p:nvPr>
        </p:nvSpPr>
        <p:spPr>
          <a:xfrm>
            <a:off x="7001674" y="2814837"/>
            <a:ext cx="3270368" cy="2054336"/>
          </a:xfrm>
        </p:spPr>
        <p:txBody>
          <a:bodyPr>
            <a:normAutofit lnSpcReduction="10000"/>
          </a:bodyPr>
          <a:lstStyle/>
          <a:p>
            <a:pPr marL="0" indent="0">
              <a:buNone/>
            </a:pPr>
            <a:r>
              <a:rPr lang="en-US" dirty="0"/>
              <a:t>1.</a:t>
            </a:r>
          </a:p>
          <a:p>
            <a:pPr marL="0" indent="0">
              <a:buNone/>
            </a:pPr>
            <a:endParaRPr lang="en-US" sz="1562" dirty="0"/>
          </a:p>
          <a:p>
            <a:pPr marL="0" indent="0">
              <a:buNone/>
            </a:pPr>
            <a:r>
              <a:rPr lang="en-US" dirty="0"/>
              <a:t>2. </a:t>
            </a:r>
          </a:p>
          <a:p>
            <a:pPr marL="0" indent="0">
              <a:buNone/>
            </a:pPr>
            <a:endParaRPr lang="en-US" sz="1562" dirty="0"/>
          </a:p>
          <a:p>
            <a:pPr marL="0" indent="0">
              <a:buNone/>
            </a:pPr>
            <a:r>
              <a:rPr lang="en-US" dirty="0"/>
              <a:t>3. </a:t>
            </a:r>
          </a:p>
          <a:p>
            <a:pPr marL="0" indent="0">
              <a:buNone/>
            </a:pPr>
            <a:endParaRPr lang="en-US" sz="900" dirty="0"/>
          </a:p>
        </p:txBody>
      </p:sp>
      <p:sp>
        <p:nvSpPr>
          <p:cNvPr id="4" name="Text Placeholder 3">
            <a:extLst>
              <a:ext uri="{FF2B5EF4-FFF2-40B4-BE49-F238E27FC236}">
                <a16:creationId xmlns:a16="http://schemas.microsoft.com/office/drawing/2014/main" id="{CB00ED1C-0639-B44C-86C2-C4FEBB3EABD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AEC4F34E-5D70-FC46-9B4F-A914918A0966}"/>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E7A50FE-039D-514A-A9B6-0642AA0D21D2}"/>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271EDD85-82D7-8442-864E-F267D75B4E0E}"/>
              </a:ext>
            </a:extLst>
          </p:cNvPr>
          <p:cNvSpPr>
            <a:spLocks noGrp="1"/>
          </p:cNvSpPr>
          <p:nvPr>
            <p:ph type="body" sz="quarter" idx="15"/>
          </p:nvPr>
        </p:nvSpPr>
        <p:spPr/>
        <p:txBody>
          <a:bodyPr/>
          <a:lstStyle/>
          <a:p>
            <a:endParaRPr lang="en-US" dirty="0"/>
          </a:p>
        </p:txBody>
      </p:sp>
      <p:pic>
        <p:nvPicPr>
          <p:cNvPr id="11" name="Picture 10">
            <a:extLst>
              <a:ext uri="{FF2B5EF4-FFF2-40B4-BE49-F238E27FC236}">
                <a16:creationId xmlns:a16="http://schemas.microsoft.com/office/drawing/2014/main" id="{0959118B-7939-FC4E-9AA2-BB887223A632}"/>
              </a:ext>
            </a:extLst>
          </p:cNvPr>
          <p:cNvPicPr>
            <a:picLocks noChangeAspect="1"/>
          </p:cNvPicPr>
          <p:nvPr/>
        </p:nvPicPr>
        <p:blipFill>
          <a:blip r:embed="rId3"/>
          <a:stretch>
            <a:fillRect/>
          </a:stretch>
        </p:blipFill>
        <p:spPr>
          <a:xfrm>
            <a:off x="2068648" y="2352457"/>
            <a:ext cx="4468644" cy="2979096"/>
          </a:xfrm>
          <a:prstGeom prst="rect">
            <a:avLst/>
          </a:prstGeom>
        </p:spPr>
      </p:pic>
    </p:spTree>
    <p:extLst>
      <p:ext uri="{BB962C8B-B14F-4D97-AF65-F5344CB8AC3E}">
        <p14:creationId xmlns:p14="http://schemas.microsoft.com/office/powerpoint/2010/main" val="272258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14E7-4BCB-2D49-8FEA-984AED0C9E89}"/>
              </a:ext>
            </a:extLst>
          </p:cNvPr>
          <p:cNvSpPr>
            <a:spLocks noGrp="1"/>
          </p:cNvSpPr>
          <p:nvPr>
            <p:ph type="title" idx="4294967295"/>
          </p:nvPr>
        </p:nvSpPr>
        <p:spPr>
          <a:xfrm>
            <a:off x="4572000" y="5429250"/>
            <a:ext cx="2900164" cy="412750"/>
          </a:xfrm>
          <a:prstGeom prst="rect">
            <a:avLst/>
          </a:prstGeom>
        </p:spPr>
        <p:txBody>
          <a:bodyPr>
            <a:normAutofit fontScale="90000"/>
          </a:bodyPr>
          <a:lstStyle/>
          <a:p>
            <a:pPr algn="ctr"/>
            <a:r>
              <a:rPr lang="en-US" dirty="0"/>
              <a:t>CHOICE POINT</a:t>
            </a:r>
          </a:p>
        </p:txBody>
      </p:sp>
      <p:cxnSp>
        <p:nvCxnSpPr>
          <p:cNvPr id="18" name="Straight Arrow Connector 17">
            <a:extLst>
              <a:ext uri="{FF2B5EF4-FFF2-40B4-BE49-F238E27FC236}">
                <a16:creationId xmlns:a16="http://schemas.microsoft.com/office/drawing/2014/main" id="{6F0CAF91-02F4-AB48-8A9D-B72F9239970C}"/>
              </a:ext>
            </a:extLst>
          </p:cNvPr>
          <p:cNvCxnSpPr/>
          <p:nvPr/>
        </p:nvCxnSpPr>
        <p:spPr>
          <a:xfrm flipV="1">
            <a:off x="6238875" y="2000251"/>
            <a:ext cx="2000250" cy="3190875"/>
          </a:xfrm>
          <a:prstGeom prst="straightConnector1">
            <a:avLst/>
          </a:prstGeom>
          <a:ln w="66675">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393B9C3-E800-7A46-95D5-2E34DEF61BB8}"/>
              </a:ext>
            </a:extLst>
          </p:cNvPr>
          <p:cNvCxnSpPr>
            <a:cxnSpLocks/>
          </p:cNvCxnSpPr>
          <p:nvPr/>
        </p:nvCxnSpPr>
        <p:spPr>
          <a:xfrm flipH="1" flipV="1">
            <a:off x="3952877" y="2071687"/>
            <a:ext cx="2069207" cy="3119438"/>
          </a:xfrm>
          <a:prstGeom prst="straightConnector1">
            <a:avLst/>
          </a:prstGeom>
          <a:ln w="66675">
            <a:tailEnd type="triangle" w="lg" len="lg"/>
          </a:ln>
        </p:spPr>
        <p:style>
          <a:lnRef idx="2">
            <a:schemeClr val="accent1"/>
          </a:lnRef>
          <a:fillRef idx="0">
            <a:schemeClr val="accent1"/>
          </a:fillRef>
          <a:effectRef idx="1">
            <a:schemeClr val="accent1"/>
          </a:effectRef>
          <a:fontRef idx="minor">
            <a:schemeClr val="tx1"/>
          </a:fontRef>
        </p:style>
      </p:cxnSp>
      <p:sp>
        <p:nvSpPr>
          <p:cNvPr id="22" name="Title 1">
            <a:extLst>
              <a:ext uri="{FF2B5EF4-FFF2-40B4-BE49-F238E27FC236}">
                <a16:creationId xmlns:a16="http://schemas.microsoft.com/office/drawing/2014/main" id="{33A337DF-6BE4-6745-8BDC-93C32CB0A801}"/>
              </a:ext>
            </a:extLst>
          </p:cNvPr>
          <p:cNvSpPr txBox="1">
            <a:spLocks/>
          </p:cNvSpPr>
          <p:nvPr/>
        </p:nvSpPr>
        <p:spPr>
          <a:xfrm>
            <a:off x="2502794" y="1658938"/>
            <a:ext cx="2900164" cy="412750"/>
          </a:xfrm>
          <a:prstGeom prst="rect">
            <a:avLst/>
          </a:prstGeom>
        </p:spPr>
        <p:txBody>
          <a:bodyPr/>
          <a:lstStyle>
            <a:lvl1pPr algn="l" defTabSz="731197" rtl="0" eaLnBrk="1" latinLnBrk="0" hangingPunct="1">
              <a:spcBef>
                <a:spcPct val="0"/>
              </a:spcBef>
              <a:buNone/>
              <a:defRPr sz="4440" b="0" i="0" kern="1200" cap="all" baseline="0">
                <a:solidFill>
                  <a:srgbClr val="B01C32"/>
                </a:solidFill>
                <a:latin typeface="Century Gothic" charset="0"/>
                <a:ea typeface="+mj-ea"/>
                <a:cs typeface="Avenir"/>
              </a:defRPr>
            </a:lvl1pPr>
          </a:lstStyle>
          <a:p>
            <a:pPr algn="ctr" defTabSz="548398">
              <a:defRPr/>
            </a:pPr>
            <a:r>
              <a:rPr lang="en-US" sz="2000" dirty="0"/>
              <a:t>TOWARDS</a:t>
            </a:r>
          </a:p>
        </p:txBody>
      </p:sp>
      <p:sp>
        <p:nvSpPr>
          <p:cNvPr id="23" name="Title 1">
            <a:extLst>
              <a:ext uri="{FF2B5EF4-FFF2-40B4-BE49-F238E27FC236}">
                <a16:creationId xmlns:a16="http://schemas.microsoft.com/office/drawing/2014/main" id="{BAE34816-D802-844F-AB83-82D345A6ED36}"/>
              </a:ext>
            </a:extLst>
          </p:cNvPr>
          <p:cNvSpPr txBox="1">
            <a:spLocks/>
          </p:cNvSpPr>
          <p:nvPr/>
        </p:nvSpPr>
        <p:spPr>
          <a:xfrm>
            <a:off x="7005837" y="1619250"/>
            <a:ext cx="2900164" cy="412750"/>
          </a:xfrm>
          <a:prstGeom prst="rect">
            <a:avLst/>
          </a:prstGeom>
        </p:spPr>
        <p:txBody>
          <a:bodyPr/>
          <a:lstStyle>
            <a:lvl1pPr algn="l" defTabSz="731197" rtl="0" eaLnBrk="1" latinLnBrk="0" hangingPunct="1">
              <a:spcBef>
                <a:spcPct val="0"/>
              </a:spcBef>
              <a:buNone/>
              <a:defRPr sz="4440" b="0" i="0" kern="1200" cap="all" baseline="0">
                <a:solidFill>
                  <a:srgbClr val="B01C32"/>
                </a:solidFill>
                <a:latin typeface="Century Gothic" charset="0"/>
                <a:ea typeface="+mj-ea"/>
                <a:cs typeface="Avenir"/>
              </a:defRPr>
            </a:lvl1pPr>
          </a:lstStyle>
          <a:p>
            <a:pPr algn="ctr" defTabSz="548398">
              <a:defRPr/>
            </a:pPr>
            <a:r>
              <a:rPr lang="en-US" sz="2000" dirty="0"/>
              <a:t>AWAY</a:t>
            </a:r>
          </a:p>
        </p:txBody>
      </p:sp>
      <p:sp>
        <p:nvSpPr>
          <p:cNvPr id="25" name="TextBox 24">
            <a:extLst>
              <a:ext uri="{FF2B5EF4-FFF2-40B4-BE49-F238E27FC236}">
                <a16:creationId xmlns:a16="http://schemas.microsoft.com/office/drawing/2014/main" id="{0C479775-9810-A241-8520-597B1799251A}"/>
              </a:ext>
            </a:extLst>
          </p:cNvPr>
          <p:cNvSpPr txBox="1"/>
          <p:nvPr/>
        </p:nvSpPr>
        <p:spPr>
          <a:xfrm>
            <a:off x="2286001" y="2762251"/>
            <a:ext cx="2851952" cy="1736437"/>
          </a:xfrm>
          <a:prstGeom prst="rect">
            <a:avLst/>
          </a:prstGeom>
          <a:noFill/>
          <a:ln>
            <a:noFill/>
          </a:ln>
        </p:spPr>
        <p:txBody>
          <a:bodyPr wrap="square" rtlCol="0">
            <a:spAutoFit/>
          </a:bodyPr>
          <a:lstStyle/>
          <a:p>
            <a:pPr defTabSz="685479">
              <a:defRPr/>
            </a:pPr>
            <a:r>
              <a:rPr lang="en-US" sz="1187" dirty="0">
                <a:solidFill>
                  <a:prstClr val="black"/>
                </a:solidFill>
                <a:latin typeface="Calibri"/>
              </a:rPr>
              <a:t>Exercise</a:t>
            </a:r>
          </a:p>
          <a:p>
            <a:pPr defTabSz="685479">
              <a:defRPr/>
            </a:pPr>
            <a:r>
              <a:rPr lang="en-US" sz="1187" dirty="0">
                <a:solidFill>
                  <a:prstClr val="black"/>
                </a:solidFill>
                <a:latin typeface="Calibri"/>
              </a:rPr>
              <a:t>Quality time with family</a:t>
            </a:r>
          </a:p>
          <a:p>
            <a:pPr defTabSz="685479">
              <a:defRPr/>
            </a:pPr>
            <a:r>
              <a:rPr lang="en-US" sz="1187" dirty="0">
                <a:solidFill>
                  <a:prstClr val="black"/>
                </a:solidFill>
                <a:latin typeface="Calibri"/>
              </a:rPr>
              <a:t>Healthy &amp; tasty food</a:t>
            </a:r>
          </a:p>
          <a:p>
            <a:pPr defTabSz="685479">
              <a:defRPr/>
            </a:pPr>
            <a:r>
              <a:rPr lang="en-US" sz="1187" dirty="0">
                <a:solidFill>
                  <a:prstClr val="black"/>
                </a:solidFill>
                <a:latin typeface="Calibri"/>
              </a:rPr>
              <a:t>Take breaks</a:t>
            </a:r>
          </a:p>
          <a:p>
            <a:pPr defTabSz="685479">
              <a:defRPr/>
            </a:pPr>
            <a:r>
              <a:rPr lang="en-US" sz="1187" dirty="0">
                <a:solidFill>
                  <a:prstClr val="black"/>
                </a:solidFill>
                <a:latin typeface="Calibri"/>
              </a:rPr>
              <a:t>Patient with colleagues</a:t>
            </a:r>
          </a:p>
          <a:p>
            <a:pPr defTabSz="685479">
              <a:defRPr/>
            </a:pPr>
            <a:r>
              <a:rPr lang="en-US" sz="1187" dirty="0">
                <a:solidFill>
                  <a:prstClr val="black"/>
                </a:solidFill>
                <a:latin typeface="Calibri"/>
              </a:rPr>
              <a:t>Flexible with change</a:t>
            </a:r>
          </a:p>
          <a:p>
            <a:pPr defTabSz="685479">
              <a:defRPr/>
            </a:pPr>
            <a:r>
              <a:rPr lang="en-US" sz="1187" dirty="0">
                <a:solidFill>
                  <a:prstClr val="black"/>
                </a:solidFill>
                <a:latin typeface="Calibri"/>
              </a:rPr>
              <a:t>Deep breaths when stressed</a:t>
            </a:r>
          </a:p>
          <a:p>
            <a:pPr defTabSz="685479">
              <a:defRPr/>
            </a:pPr>
            <a:r>
              <a:rPr lang="en-US" sz="1187" dirty="0">
                <a:solidFill>
                  <a:prstClr val="black"/>
                </a:solidFill>
                <a:latin typeface="Calibri"/>
              </a:rPr>
              <a:t>Validating experience</a:t>
            </a:r>
          </a:p>
          <a:p>
            <a:pPr defTabSz="685479">
              <a:defRPr/>
            </a:pPr>
            <a:r>
              <a:rPr lang="en-US" sz="1187" dirty="0">
                <a:solidFill>
                  <a:prstClr val="black"/>
                </a:solidFill>
                <a:latin typeface="Calibri"/>
              </a:rPr>
              <a:t>Creative</a:t>
            </a:r>
          </a:p>
        </p:txBody>
      </p:sp>
      <p:sp>
        <p:nvSpPr>
          <p:cNvPr id="26" name="TextBox 25">
            <a:extLst>
              <a:ext uri="{FF2B5EF4-FFF2-40B4-BE49-F238E27FC236}">
                <a16:creationId xmlns:a16="http://schemas.microsoft.com/office/drawing/2014/main" id="{B56B730F-26D9-7340-8AB5-5C0A48026202}"/>
              </a:ext>
            </a:extLst>
          </p:cNvPr>
          <p:cNvSpPr txBox="1"/>
          <p:nvPr/>
        </p:nvSpPr>
        <p:spPr>
          <a:xfrm>
            <a:off x="7810185" y="2762252"/>
            <a:ext cx="2857816" cy="1553759"/>
          </a:xfrm>
          <a:prstGeom prst="rect">
            <a:avLst/>
          </a:prstGeom>
          <a:noFill/>
          <a:ln>
            <a:noFill/>
          </a:ln>
        </p:spPr>
        <p:txBody>
          <a:bodyPr wrap="square" rtlCol="0">
            <a:spAutoFit/>
          </a:bodyPr>
          <a:lstStyle/>
          <a:p>
            <a:pPr defTabSz="685479">
              <a:defRPr/>
            </a:pPr>
            <a:r>
              <a:rPr lang="en-US" sz="1187" dirty="0">
                <a:solidFill>
                  <a:prstClr val="black"/>
                </a:solidFill>
                <a:latin typeface="Calibri"/>
              </a:rPr>
              <a:t>Caught up in anxiety</a:t>
            </a:r>
          </a:p>
          <a:p>
            <a:pPr defTabSz="685479">
              <a:defRPr/>
            </a:pPr>
            <a:r>
              <a:rPr lang="en-US" sz="1187" dirty="0">
                <a:solidFill>
                  <a:prstClr val="black"/>
                </a:solidFill>
                <a:latin typeface="Calibri"/>
              </a:rPr>
              <a:t>Too much news/social media</a:t>
            </a:r>
          </a:p>
          <a:p>
            <a:pPr defTabSz="685479">
              <a:defRPr/>
            </a:pPr>
            <a:r>
              <a:rPr lang="en-US" sz="1187" dirty="0">
                <a:solidFill>
                  <a:prstClr val="black"/>
                </a:solidFill>
                <a:latin typeface="Calibri"/>
              </a:rPr>
              <a:t>Distracted by thoughts/email</a:t>
            </a:r>
          </a:p>
          <a:p>
            <a:pPr defTabSz="685479">
              <a:defRPr/>
            </a:pPr>
            <a:r>
              <a:rPr lang="en-US" sz="1187" dirty="0">
                <a:solidFill>
                  <a:prstClr val="black"/>
                </a:solidFill>
                <a:latin typeface="Calibri"/>
              </a:rPr>
              <a:t>Staying up too late</a:t>
            </a:r>
          </a:p>
          <a:p>
            <a:pPr defTabSz="685479">
              <a:defRPr/>
            </a:pPr>
            <a:r>
              <a:rPr lang="en-US" sz="1187" dirty="0">
                <a:solidFill>
                  <a:prstClr val="black"/>
                </a:solidFill>
                <a:latin typeface="Calibri"/>
              </a:rPr>
              <a:t>Stress eating</a:t>
            </a:r>
          </a:p>
          <a:p>
            <a:pPr defTabSz="685479">
              <a:defRPr/>
            </a:pPr>
            <a:r>
              <a:rPr lang="en-US" sz="1187" dirty="0">
                <a:solidFill>
                  <a:prstClr val="black"/>
                </a:solidFill>
                <a:latin typeface="Calibri"/>
              </a:rPr>
              <a:t>Reactive, irritable, impatient</a:t>
            </a:r>
          </a:p>
          <a:p>
            <a:pPr defTabSz="685479">
              <a:defRPr/>
            </a:pPr>
            <a:r>
              <a:rPr lang="en-US" sz="1187" dirty="0">
                <a:solidFill>
                  <a:prstClr val="black"/>
                </a:solidFill>
                <a:latin typeface="Calibri"/>
              </a:rPr>
              <a:t>Avoiding exercise</a:t>
            </a:r>
          </a:p>
          <a:p>
            <a:pPr defTabSz="685479">
              <a:defRPr/>
            </a:pPr>
            <a:r>
              <a:rPr lang="en-US" sz="1187" dirty="0">
                <a:solidFill>
                  <a:prstClr val="black"/>
                </a:solidFill>
                <a:latin typeface="Calibri"/>
              </a:rPr>
              <a:t>Avoiding people</a:t>
            </a:r>
          </a:p>
        </p:txBody>
      </p:sp>
    </p:spTree>
    <p:extLst>
      <p:ext uri="{BB962C8B-B14F-4D97-AF65-F5344CB8AC3E}">
        <p14:creationId xmlns:p14="http://schemas.microsoft.com/office/powerpoint/2010/main" val="208780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5DC08-1D55-AE4C-AA8C-021F3B10E8A3}"/>
              </a:ext>
            </a:extLst>
          </p:cNvPr>
          <p:cNvPicPr>
            <a:picLocks noChangeAspect="1"/>
          </p:cNvPicPr>
          <p:nvPr/>
        </p:nvPicPr>
        <p:blipFill>
          <a:blip r:embed="rId2"/>
          <a:stretch>
            <a:fillRect/>
          </a:stretch>
        </p:blipFill>
        <p:spPr>
          <a:xfrm>
            <a:off x="3345656" y="956470"/>
            <a:ext cx="5500688" cy="4945063"/>
          </a:xfrm>
          <a:prstGeom prst="rect">
            <a:avLst/>
          </a:prstGeom>
        </p:spPr>
      </p:pic>
      <p:sp>
        <p:nvSpPr>
          <p:cNvPr id="4" name="TextBox 3">
            <a:extLst>
              <a:ext uri="{FF2B5EF4-FFF2-40B4-BE49-F238E27FC236}">
                <a16:creationId xmlns:a16="http://schemas.microsoft.com/office/drawing/2014/main" id="{1F46E075-9F9A-6A48-848F-DD4FE6D27331}"/>
              </a:ext>
            </a:extLst>
          </p:cNvPr>
          <p:cNvSpPr txBox="1"/>
          <p:nvPr/>
        </p:nvSpPr>
        <p:spPr>
          <a:xfrm>
            <a:off x="9298558" y="5707438"/>
            <a:ext cx="1067519" cy="226985"/>
          </a:xfrm>
          <a:prstGeom prst="rect">
            <a:avLst/>
          </a:prstGeom>
          <a:noFill/>
        </p:spPr>
        <p:txBody>
          <a:bodyPr wrap="square" rtlCol="0">
            <a:spAutoFit/>
          </a:bodyPr>
          <a:lstStyle/>
          <a:p>
            <a:pPr algn="r" defTabSz="685479">
              <a:defRPr/>
            </a:pPr>
            <a:r>
              <a:rPr lang="en-US" sz="875" dirty="0" err="1">
                <a:solidFill>
                  <a:prstClr val="black"/>
                </a:solidFill>
                <a:latin typeface="Century Gothic" panose="020B0502020202020204" pitchFamily="34" charset="0"/>
              </a:rPr>
              <a:t>Ciarrochi</a:t>
            </a:r>
            <a:endParaRPr lang="en-US" sz="875"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473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AB17-6120-8648-6FDC-9F989CCE29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80F495-6E03-CA9E-864F-229DC6C6136A}"/>
              </a:ext>
            </a:extLst>
          </p:cNvPr>
          <p:cNvSpPr>
            <a:spLocks noGrp="1"/>
          </p:cNvSpPr>
          <p:nvPr>
            <p:ph type="body" sz="quarter" idx="10"/>
          </p:nvPr>
        </p:nvSpPr>
        <p:spPr>
          <a:xfrm>
            <a:off x="6096000" y="687856"/>
            <a:ext cx="3670300" cy="950443"/>
          </a:xfrm>
        </p:spPr>
        <p:txBody>
          <a:bodyPr wrap="square">
            <a:normAutofit/>
          </a:bodyPr>
          <a:lstStyle/>
          <a:p>
            <a:r>
              <a:rPr lang="en-US" dirty="0"/>
              <a:t>Outline</a:t>
            </a:r>
          </a:p>
        </p:txBody>
      </p:sp>
      <p:sp>
        <p:nvSpPr>
          <p:cNvPr id="3" name="Text Placeholder 2">
            <a:extLst>
              <a:ext uri="{FF2B5EF4-FFF2-40B4-BE49-F238E27FC236}">
                <a16:creationId xmlns:a16="http://schemas.microsoft.com/office/drawing/2014/main" id="{0C9C076E-D5FF-6EC7-D437-2C3BB933A2C5}"/>
              </a:ext>
            </a:extLst>
          </p:cNvPr>
          <p:cNvSpPr>
            <a:spLocks noGrp="1"/>
          </p:cNvSpPr>
          <p:nvPr>
            <p:ph type="body" sz="quarter" idx="11"/>
          </p:nvPr>
        </p:nvSpPr>
        <p:spPr>
          <a:xfrm>
            <a:off x="6096001" y="2514601"/>
            <a:ext cx="3670300" cy="3655545"/>
          </a:xfrm>
        </p:spPr>
        <p:txBody>
          <a:bodyPr wrap="square">
            <a:noAutofit/>
          </a:bodyPr>
          <a:lstStyle/>
          <a:p>
            <a:pPr marL="342900" indent="-342900">
              <a:lnSpc>
                <a:spcPct val="110000"/>
              </a:lnSpc>
              <a:buFont typeface="Arial" panose="020B0604020202020204" pitchFamily="34" charset="0"/>
              <a:buChar char="•"/>
            </a:pPr>
            <a:r>
              <a:rPr lang="en-US" dirty="0"/>
              <a:t>Why Purpose?</a:t>
            </a:r>
          </a:p>
          <a:p>
            <a:pPr marL="342900" indent="-342900">
              <a:lnSpc>
                <a:spcPct val="110000"/>
              </a:lnSpc>
              <a:buFont typeface="Arial" panose="020B0604020202020204" pitchFamily="34" charset="0"/>
              <a:buChar char="•"/>
            </a:pPr>
            <a:r>
              <a:rPr lang="en-US" dirty="0"/>
              <a:t>Exploring Gifts, Passions</a:t>
            </a:r>
            <a:br>
              <a:rPr lang="en-US" dirty="0"/>
            </a:br>
            <a:r>
              <a:rPr lang="en-US" dirty="0"/>
              <a:t>and Values</a:t>
            </a:r>
          </a:p>
          <a:p>
            <a:pPr marL="342900" indent="-342900">
              <a:lnSpc>
                <a:spcPct val="110000"/>
              </a:lnSpc>
              <a:buFont typeface="Arial" panose="020B0604020202020204" pitchFamily="34" charset="0"/>
              <a:buChar char="•"/>
            </a:pPr>
            <a:r>
              <a:rPr lang="en-US" dirty="0"/>
              <a:t>Distilling your Purpose</a:t>
            </a:r>
          </a:p>
        </p:txBody>
      </p:sp>
    </p:spTree>
    <p:extLst>
      <p:ext uri="{BB962C8B-B14F-4D97-AF65-F5344CB8AC3E}">
        <p14:creationId xmlns:p14="http://schemas.microsoft.com/office/powerpoint/2010/main" val="4154551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F275D7-7DAA-7942-9EB3-2152EB520744}"/>
              </a:ext>
            </a:extLst>
          </p:cNvPr>
          <p:cNvSpPr>
            <a:spLocks noGrp="1"/>
          </p:cNvSpPr>
          <p:nvPr>
            <p:ph type="body" sz="quarter" idx="10"/>
          </p:nvPr>
        </p:nvSpPr>
        <p:spPr/>
        <p:txBody>
          <a:bodyPr/>
          <a:lstStyle/>
          <a:p>
            <a:r>
              <a:rPr lang="en-US" dirty="0"/>
              <a:t>Values Sort</a:t>
            </a:r>
          </a:p>
        </p:txBody>
      </p:sp>
      <p:sp>
        <p:nvSpPr>
          <p:cNvPr id="3" name="Text Placeholder 2">
            <a:extLst>
              <a:ext uri="{FF2B5EF4-FFF2-40B4-BE49-F238E27FC236}">
                <a16:creationId xmlns:a16="http://schemas.microsoft.com/office/drawing/2014/main" id="{721ED5A6-6E09-F24D-9983-47CD2BB82C3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AF6978A-DB1F-7C40-83B4-E543F8B4316E}"/>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22C26B7E-A739-744D-9D02-C4D9901273DA}"/>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9C97A216-A7E8-3546-8DBC-6761B7ACD274}"/>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E03BC036-BFA3-9C41-B4C2-D02099B378C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08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95745B-FE36-A427-A9BE-6B055BAAB7E2}"/>
              </a:ext>
            </a:extLst>
          </p:cNvPr>
          <p:cNvSpPr>
            <a:spLocks noGrp="1"/>
          </p:cNvSpPr>
          <p:nvPr>
            <p:ph type="title"/>
          </p:nvPr>
        </p:nvSpPr>
        <p:spPr/>
        <p:txBody>
          <a:bodyPr>
            <a:normAutofit fontScale="90000"/>
          </a:bodyPr>
          <a:lstStyle/>
          <a:p>
            <a:r>
              <a:rPr lang="en-US" dirty="0"/>
              <a:t>Discussion</a:t>
            </a:r>
          </a:p>
        </p:txBody>
      </p:sp>
      <p:sp>
        <p:nvSpPr>
          <p:cNvPr id="9" name="Content Placeholder 8">
            <a:extLst>
              <a:ext uri="{FF2B5EF4-FFF2-40B4-BE49-F238E27FC236}">
                <a16:creationId xmlns:a16="http://schemas.microsoft.com/office/drawing/2014/main" id="{3C797D8C-BEC8-5AB9-989A-AD61110DE527}"/>
              </a:ext>
            </a:extLst>
          </p:cNvPr>
          <p:cNvSpPr>
            <a:spLocks noGrp="1"/>
          </p:cNvSpPr>
          <p:nvPr>
            <p:ph sz="half" idx="1"/>
          </p:nvPr>
        </p:nvSpPr>
        <p:spPr/>
        <p:txBody>
          <a:bodyPr/>
          <a:lstStyle/>
          <a:p>
            <a:r>
              <a:rPr lang="en-US" dirty="0"/>
              <a:t>Share your highest priority values. What patterns do you see?</a:t>
            </a:r>
          </a:p>
          <a:p>
            <a:r>
              <a:rPr lang="en-US" dirty="0"/>
              <a:t>What opportunities do you have to live in accordance with these values right now?</a:t>
            </a:r>
          </a:p>
          <a:p>
            <a:r>
              <a:rPr lang="en-US" dirty="0"/>
              <a:t>What gets in the way?</a:t>
            </a:r>
          </a:p>
          <a:p>
            <a:endParaRPr lang="en-US" dirty="0"/>
          </a:p>
        </p:txBody>
      </p:sp>
      <p:sp>
        <p:nvSpPr>
          <p:cNvPr id="10" name="Text Placeholder 9">
            <a:extLst>
              <a:ext uri="{FF2B5EF4-FFF2-40B4-BE49-F238E27FC236}">
                <a16:creationId xmlns:a16="http://schemas.microsoft.com/office/drawing/2014/main" id="{127AFFE4-4379-662D-7ADD-4A1803A41FE0}"/>
              </a:ext>
            </a:extLst>
          </p:cNvPr>
          <p:cNvSpPr>
            <a:spLocks noGrp="1"/>
          </p:cNvSpPr>
          <p:nvPr>
            <p:ph type="body" sz="quarter" idx="11"/>
          </p:nvPr>
        </p:nvSpPr>
        <p:spPr/>
        <p:txBody>
          <a:bodyPr/>
          <a:lstStyle/>
          <a:p>
            <a:endParaRPr lang="en-US"/>
          </a:p>
        </p:txBody>
      </p:sp>
      <p:sp>
        <p:nvSpPr>
          <p:cNvPr id="11" name="Text Placeholder 10">
            <a:extLst>
              <a:ext uri="{FF2B5EF4-FFF2-40B4-BE49-F238E27FC236}">
                <a16:creationId xmlns:a16="http://schemas.microsoft.com/office/drawing/2014/main" id="{E2FB0DC8-B655-3FC5-5F9B-2CF43BF81161}"/>
              </a:ext>
            </a:extLst>
          </p:cNvPr>
          <p:cNvSpPr>
            <a:spLocks noGrp="1"/>
          </p:cNvSpPr>
          <p:nvPr>
            <p:ph type="body" sz="quarter" idx="12"/>
          </p:nvPr>
        </p:nvSpPr>
        <p:spPr/>
        <p:txBody>
          <a:bodyPr/>
          <a:lstStyle/>
          <a:p>
            <a:endParaRPr lang="en-US"/>
          </a:p>
        </p:txBody>
      </p:sp>
      <p:sp>
        <p:nvSpPr>
          <p:cNvPr id="12" name="Text Placeholder 11">
            <a:extLst>
              <a:ext uri="{FF2B5EF4-FFF2-40B4-BE49-F238E27FC236}">
                <a16:creationId xmlns:a16="http://schemas.microsoft.com/office/drawing/2014/main" id="{42BE9A40-02D4-5DFC-2145-CC1AC87F9670}"/>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id="{077BAEB1-5195-2893-B4E7-27C819FE91E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2325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1A7363-FF4E-6465-86A7-A91FAA5B34BF}"/>
              </a:ext>
            </a:extLst>
          </p:cNvPr>
          <p:cNvSpPr>
            <a:spLocks noGrp="1"/>
          </p:cNvSpPr>
          <p:nvPr>
            <p:ph type="title"/>
          </p:nvPr>
        </p:nvSpPr>
        <p:spPr/>
        <p:txBody>
          <a:bodyPr>
            <a:normAutofit fontScale="90000"/>
          </a:bodyPr>
          <a:lstStyle/>
          <a:p>
            <a:r>
              <a:rPr lang="en-US" dirty="0"/>
              <a:t>Career Reflection</a:t>
            </a:r>
          </a:p>
        </p:txBody>
      </p:sp>
      <p:sp>
        <p:nvSpPr>
          <p:cNvPr id="9" name="Content Placeholder 8">
            <a:extLst>
              <a:ext uri="{FF2B5EF4-FFF2-40B4-BE49-F238E27FC236}">
                <a16:creationId xmlns:a16="http://schemas.microsoft.com/office/drawing/2014/main" id="{AB253CCE-7377-8E51-61D1-D8A4E8BDB534}"/>
              </a:ext>
            </a:extLst>
          </p:cNvPr>
          <p:cNvSpPr>
            <a:spLocks noGrp="1"/>
          </p:cNvSpPr>
          <p:nvPr>
            <p:ph sz="half" idx="1"/>
          </p:nvPr>
        </p:nvSpPr>
        <p:spPr>
          <a:xfrm>
            <a:off x="2214566" y="1454079"/>
            <a:ext cx="7922759" cy="4459003"/>
          </a:xfrm>
        </p:spPr>
        <p:txBody>
          <a:bodyPr/>
          <a:lstStyle/>
          <a:p>
            <a:pPr marL="0" indent="0">
              <a:buNone/>
            </a:pPr>
            <a:r>
              <a:rPr lang="en-US" b="0" i="0" u="none" strike="noStrike" dirty="0">
                <a:effectLst/>
                <a:latin typeface="Century Gothic" panose="020B0502020202020204" pitchFamily="34" charset="0"/>
              </a:rPr>
              <a:t>Imagine you are at the end of your career and looking back. </a:t>
            </a:r>
          </a:p>
          <a:p>
            <a:pPr marL="0" indent="0">
              <a:buNone/>
            </a:pPr>
            <a:endParaRPr lang="en-US" dirty="0">
              <a:latin typeface="Century Gothic" panose="020B0502020202020204" pitchFamily="34" charset="0"/>
            </a:endParaRPr>
          </a:p>
          <a:p>
            <a:pPr marL="0" indent="0">
              <a:buNone/>
            </a:pPr>
            <a:r>
              <a:rPr lang="en-US" b="0" i="0" u="none" strike="noStrike" dirty="0">
                <a:effectLst/>
                <a:latin typeface="Century Gothic" panose="020B0502020202020204" pitchFamily="34" charset="0"/>
              </a:rPr>
              <a:t>What do you hope to have accomplished? Why is that important to you? How does that match the values you identified from the values card sort? What do you need to do now in order to continue on the path towards that future?</a:t>
            </a:r>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B111406C-5519-8537-A823-CF3846CC4887}"/>
              </a:ext>
            </a:extLst>
          </p:cNvPr>
          <p:cNvSpPr>
            <a:spLocks noGrp="1"/>
          </p:cNvSpPr>
          <p:nvPr>
            <p:ph type="body" sz="quarter" idx="11"/>
          </p:nvPr>
        </p:nvSpPr>
        <p:spPr/>
        <p:txBody>
          <a:bodyPr/>
          <a:lstStyle/>
          <a:p>
            <a:endParaRPr lang="en-US"/>
          </a:p>
        </p:txBody>
      </p:sp>
      <p:sp>
        <p:nvSpPr>
          <p:cNvPr id="11" name="Text Placeholder 10">
            <a:extLst>
              <a:ext uri="{FF2B5EF4-FFF2-40B4-BE49-F238E27FC236}">
                <a16:creationId xmlns:a16="http://schemas.microsoft.com/office/drawing/2014/main" id="{D2279CA9-F196-6B71-05B1-34D334648C47}"/>
              </a:ext>
            </a:extLst>
          </p:cNvPr>
          <p:cNvSpPr>
            <a:spLocks noGrp="1"/>
          </p:cNvSpPr>
          <p:nvPr>
            <p:ph type="body" sz="quarter" idx="12"/>
          </p:nvPr>
        </p:nvSpPr>
        <p:spPr/>
        <p:txBody>
          <a:bodyPr/>
          <a:lstStyle/>
          <a:p>
            <a:endParaRPr lang="en-US"/>
          </a:p>
        </p:txBody>
      </p:sp>
      <p:sp>
        <p:nvSpPr>
          <p:cNvPr id="12" name="Text Placeholder 11">
            <a:extLst>
              <a:ext uri="{FF2B5EF4-FFF2-40B4-BE49-F238E27FC236}">
                <a16:creationId xmlns:a16="http://schemas.microsoft.com/office/drawing/2014/main" id="{833FB999-45EA-CE28-7515-EC696D713415}"/>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id="{50E5F157-EA5A-E6F5-EC5E-5E1657D2417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43354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40255"/>
            <a:ext cx="12192000" cy="1587335"/>
          </a:xfrm>
        </p:spPr>
        <p:txBody>
          <a:bodyPr>
            <a:normAutofit/>
          </a:bodyPr>
          <a:lstStyle/>
          <a:p>
            <a:pPr algn="ctr"/>
            <a:br>
              <a:rPr lang="en-US" sz="5400" b="1" dirty="0">
                <a:latin typeface="MiloOT" panose="020B0504030101020102" pitchFamily="34" charset="77"/>
              </a:rPr>
            </a:br>
            <a:r>
              <a:rPr lang="en-US" sz="5400" b="1" dirty="0">
                <a:latin typeface="MiloOT" panose="020B0504030101020102" pitchFamily="34" charset="77"/>
              </a:rPr>
              <a:t>Leadership Skills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75500" y="5912454"/>
            <a:ext cx="4660900" cy="783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0" y="1810217"/>
            <a:ext cx="12191999" cy="3200876"/>
          </a:xfrm>
          <a:prstGeom prst="rect">
            <a:avLst/>
          </a:prstGeom>
          <a:noFill/>
        </p:spPr>
        <p:txBody>
          <a:bodyPr wrap="square" rtlCol="0">
            <a:spAutoFit/>
          </a:bodyPr>
          <a:lstStyle/>
          <a:p>
            <a:pPr algn="ctr"/>
            <a:r>
              <a:rPr lang="en-US" sz="2400" dirty="0">
                <a:latin typeface="MiloOT" panose="020B0504030101020102" pitchFamily="34" charset="77"/>
              </a:rPr>
              <a:t>Victoria Maizes MD</a:t>
            </a:r>
          </a:p>
          <a:p>
            <a:pPr algn="ctr"/>
            <a:r>
              <a:rPr lang="en-US" sz="2400" dirty="0">
                <a:latin typeface="MiloOT" panose="020B0504030101020102" pitchFamily="34" charset="77"/>
              </a:rPr>
              <a:t>Founding Executive Director, Andrew Weil Center for Integrative Medicine</a:t>
            </a:r>
          </a:p>
          <a:p>
            <a:pPr algn="ctr"/>
            <a:r>
              <a:rPr lang="en-US" sz="2400" dirty="0">
                <a:latin typeface="MiloOT" panose="020B0504030101020102" pitchFamily="34" charset="77"/>
              </a:rPr>
              <a:t>Professor of Medicine, Family Medicine, and Public Health, </a:t>
            </a:r>
          </a:p>
          <a:p>
            <a:pPr algn="ctr"/>
            <a:r>
              <a:rPr lang="en-US" sz="2400" dirty="0">
                <a:latin typeface="MiloOT" panose="020B0504030101020102" pitchFamily="34" charset="77"/>
              </a:rPr>
              <a:t>University of Arizona</a:t>
            </a:r>
          </a:p>
          <a:p>
            <a:pPr algn="ctr"/>
            <a:endParaRPr lang="en-US" sz="1000" dirty="0">
              <a:latin typeface="MiloOT" panose="020B0504030101020102" pitchFamily="34" charset="77"/>
            </a:endParaRPr>
          </a:p>
          <a:p>
            <a:pPr algn="ctr"/>
            <a:r>
              <a:rPr lang="en-US" sz="2400" dirty="0">
                <a:latin typeface="MiloOT" panose="020B0504030101020102" pitchFamily="34" charset="77"/>
              </a:rPr>
              <a:t>Maria Mascarenhas MBBS</a:t>
            </a:r>
          </a:p>
          <a:p>
            <a:pPr algn="ctr"/>
            <a:r>
              <a:rPr lang="en-US" sz="2400" dirty="0">
                <a:latin typeface="MiloOT" panose="020B0504030101020102" pitchFamily="34" charset="77"/>
              </a:rPr>
              <a:t>Medical Director, Integrative Health Program, Children’s Hospital of Philadelphia</a:t>
            </a:r>
          </a:p>
          <a:p>
            <a:pPr algn="ctr"/>
            <a:r>
              <a:rPr lang="en-US" sz="2400" dirty="0">
                <a:latin typeface="MiloOT" panose="020B0504030101020102" pitchFamily="34" charset="77"/>
              </a:rPr>
              <a:t>Professor of Pediatrics, Perelman School of Medicine,</a:t>
            </a:r>
          </a:p>
          <a:p>
            <a:pPr algn="ctr"/>
            <a:r>
              <a:rPr lang="en-US" sz="2400" dirty="0">
                <a:latin typeface="MiloOT" panose="020B0504030101020102" pitchFamily="34" charset="77"/>
              </a:rPr>
              <a:t>University of Pennsylvania</a:t>
            </a:r>
          </a:p>
        </p:txBody>
      </p:sp>
      <p:pic>
        <p:nvPicPr>
          <p:cNvPr id="2" name="Picture 1">
            <a:extLst>
              <a:ext uri="{FF2B5EF4-FFF2-40B4-BE49-F238E27FC236}">
                <a16:creationId xmlns:a16="http://schemas.microsoft.com/office/drawing/2014/main" id="{554B8BBF-F27E-2827-4745-70BF29ACFB17}"/>
              </a:ext>
            </a:extLst>
          </p:cNvPr>
          <p:cNvPicPr>
            <a:picLocks noChangeAspect="1"/>
          </p:cNvPicPr>
          <p:nvPr/>
        </p:nvPicPr>
        <p:blipFill>
          <a:blip r:embed="rId4"/>
          <a:stretch>
            <a:fillRect/>
          </a:stretch>
        </p:blipFill>
        <p:spPr>
          <a:xfrm>
            <a:off x="202122" y="5912454"/>
            <a:ext cx="3143251" cy="869346"/>
          </a:xfrm>
          <a:prstGeom prst="rect">
            <a:avLst/>
          </a:prstGeom>
        </p:spPr>
      </p:pic>
    </p:spTree>
    <p:extLst>
      <p:ext uri="{BB962C8B-B14F-4D97-AF65-F5344CB8AC3E}">
        <p14:creationId xmlns:p14="http://schemas.microsoft.com/office/powerpoint/2010/main" val="956151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328A-BEBC-6A0E-5480-D9DB4C35F113}"/>
              </a:ext>
            </a:extLst>
          </p:cNvPr>
          <p:cNvSpPr>
            <a:spLocks noGrp="1"/>
          </p:cNvSpPr>
          <p:nvPr>
            <p:ph type="title"/>
          </p:nvPr>
        </p:nvSpPr>
        <p:spPr>
          <a:xfrm>
            <a:off x="838200" y="843111"/>
            <a:ext cx="10515600" cy="1325563"/>
          </a:xfrm>
        </p:spPr>
        <p:txBody>
          <a:bodyPr>
            <a:normAutofit/>
          </a:bodyPr>
          <a:lstStyle/>
          <a:p>
            <a:r>
              <a:rPr lang="en-US" sz="6000" b="1" dirty="0"/>
              <a:t>What we will cover today….</a:t>
            </a:r>
          </a:p>
        </p:txBody>
      </p:sp>
      <p:sp>
        <p:nvSpPr>
          <p:cNvPr id="3" name="Content Placeholder 2">
            <a:extLst>
              <a:ext uri="{FF2B5EF4-FFF2-40B4-BE49-F238E27FC236}">
                <a16:creationId xmlns:a16="http://schemas.microsoft.com/office/drawing/2014/main" id="{10F78843-D473-9C4F-4600-2D1AD39AF8DC}"/>
              </a:ext>
            </a:extLst>
          </p:cNvPr>
          <p:cNvSpPr>
            <a:spLocks noGrp="1"/>
          </p:cNvSpPr>
          <p:nvPr>
            <p:ph idx="1"/>
          </p:nvPr>
        </p:nvSpPr>
        <p:spPr>
          <a:xfrm>
            <a:off x="838200" y="2225424"/>
            <a:ext cx="10515600" cy="1925108"/>
          </a:xfrm>
        </p:spPr>
        <p:txBody>
          <a:bodyPr>
            <a:normAutofit fontScale="92500"/>
          </a:bodyPr>
          <a:lstStyle/>
          <a:p>
            <a:pPr marL="0" indent="0">
              <a:buNone/>
            </a:pPr>
            <a:r>
              <a:rPr lang="en-US" sz="4000" dirty="0">
                <a:latin typeface="Calibri Light" panose="020F0302020204030204" pitchFamily="34" charset="0"/>
                <a:ea typeface="Times New Roman" panose="02020603050405020304" pitchFamily="18" charset="0"/>
                <a:cs typeface="Calibri Light" panose="020F0302020204030204" pitchFamily="34" charset="0"/>
              </a:rPr>
              <a:t>L</a:t>
            </a:r>
            <a:r>
              <a:rPr lang="en-US" sz="4000" dirty="0">
                <a:effectLst/>
                <a:latin typeface="Calibri Light" panose="020F0302020204030204" pitchFamily="34" charset="0"/>
                <a:ea typeface="Times New Roman" panose="02020603050405020304" pitchFamily="18" charset="0"/>
                <a:cs typeface="Calibri Light" panose="020F0302020204030204" pitchFamily="34" charset="0"/>
              </a:rPr>
              <a:t>eadership skills including a self-assessment, strategy, barriers and opportunities, effective communication, and negotiation unique to integrative health initiatives</a:t>
            </a:r>
          </a:p>
          <a:p>
            <a:endParaRPr lang="en-US" dirty="0"/>
          </a:p>
        </p:txBody>
      </p:sp>
    </p:spTree>
    <p:extLst>
      <p:ext uri="{BB962C8B-B14F-4D97-AF65-F5344CB8AC3E}">
        <p14:creationId xmlns:p14="http://schemas.microsoft.com/office/powerpoint/2010/main" val="259027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513B2F2D-5AEF-A973-69C1-040713C3D181}"/>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b="1"/>
              <a:t>Movement Break</a:t>
            </a:r>
          </a:p>
        </p:txBody>
      </p:sp>
      <p:pic>
        <p:nvPicPr>
          <p:cNvPr id="7" name="Graphic 6">
            <a:extLst>
              <a:ext uri="{FF2B5EF4-FFF2-40B4-BE49-F238E27FC236}">
                <a16:creationId xmlns:a16="http://schemas.microsoft.com/office/drawing/2014/main" id="{09A006AA-9F17-08C7-6021-C7E12585A8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2688894" y="2337520"/>
            <a:ext cx="2153721" cy="3365190"/>
          </a:xfrm>
          <a:prstGeom prst="rect">
            <a:avLst/>
          </a:prstGeom>
        </p:spPr>
      </p:pic>
      <p:pic>
        <p:nvPicPr>
          <p:cNvPr id="5" name="Content Placeholder 4" descr="A person with her eyes closed">
            <a:extLst>
              <a:ext uri="{FF2B5EF4-FFF2-40B4-BE49-F238E27FC236}">
                <a16:creationId xmlns:a16="http://schemas.microsoft.com/office/drawing/2014/main" id="{FB79A0E9-F485-3E0B-96CF-D01D504BE1E9}"/>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204156" y="2522215"/>
            <a:ext cx="4483510" cy="2995799"/>
          </a:xfrm>
          <a:prstGeom prst="rect">
            <a:avLst/>
          </a:prstGeom>
        </p:spPr>
      </p:pic>
      <p:sp>
        <p:nvSpPr>
          <p:cNvPr id="16" name="Freeform: Shape 15">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48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62B4-C676-7A17-CFEA-4BC0D60B5AD3}"/>
              </a:ext>
            </a:extLst>
          </p:cNvPr>
          <p:cNvSpPr>
            <a:spLocks noGrp="1"/>
          </p:cNvSpPr>
          <p:nvPr>
            <p:ph type="title"/>
          </p:nvPr>
        </p:nvSpPr>
        <p:spPr>
          <a:xfrm>
            <a:off x="838200" y="83126"/>
            <a:ext cx="5967845" cy="4411518"/>
          </a:xfrm>
        </p:spPr>
        <p:txBody>
          <a:bodyPr>
            <a:normAutofit/>
          </a:bodyPr>
          <a:lstStyle/>
          <a:p>
            <a:r>
              <a:rPr lang="en-US" b="1" kern="0" dirty="0">
                <a:latin typeface="MiloOT" panose="020B0504030101020102" pitchFamily="34" charset="77"/>
                <a:ea typeface="Times New Roman" panose="02020603050405020304" pitchFamily="18" charset="0"/>
              </a:rPr>
              <a:t>Let’s take a pulse check as to where we are right now…</a:t>
            </a:r>
            <a:r>
              <a:rPr lang="en-US" b="1" kern="0" dirty="0">
                <a:effectLst/>
                <a:latin typeface="MiloOT" panose="020B0504030101020102" pitchFamily="34" charset="77"/>
                <a:ea typeface="Times New Roman" panose="02020603050405020304" pitchFamily="18" charset="0"/>
              </a:rPr>
              <a:t> </a:t>
            </a:r>
            <a:endParaRPr lang="en-US" b="1" dirty="0">
              <a:latin typeface="MiloOT" panose="020B0504030101020102" pitchFamily="34" charset="77"/>
            </a:endParaRPr>
          </a:p>
        </p:txBody>
      </p:sp>
      <p:pic>
        <p:nvPicPr>
          <p:cNvPr id="13" name="Content Placeholder 12" descr="A hand holding a pen over a spiral notebook&#10;&#10;Description automatically generated">
            <a:extLst>
              <a:ext uri="{FF2B5EF4-FFF2-40B4-BE49-F238E27FC236}">
                <a16:creationId xmlns:a16="http://schemas.microsoft.com/office/drawing/2014/main" id="{8F3D40C8-8B53-2695-A008-02AC7206386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71709" y="1226126"/>
            <a:ext cx="3455694" cy="3954318"/>
          </a:xfrm>
        </p:spPr>
      </p:pic>
      <p:sp>
        <p:nvSpPr>
          <p:cNvPr id="14" name="TextBox 13">
            <a:extLst>
              <a:ext uri="{FF2B5EF4-FFF2-40B4-BE49-F238E27FC236}">
                <a16:creationId xmlns:a16="http://schemas.microsoft.com/office/drawing/2014/main" id="{8C4C9A88-1854-0C7E-C709-067EEB5A216C}"/>
              </a:ext>
            </a:extLst>
          </p:cNvPr>
          <p:cNvSpPr txBox="1"/>
          <p:nvPr/>
        </p:nvSpPr>
        <p:spPr>
          <a:xfrm>
            <a:off x="838200" y="4312227"/>
            <a:ext cx="10392266" cy="769441"/>
          </a:xfrm>
          <a:prstGeom prst="rect">
            <a:avLst/>
          </a:prstGeom>
          <a:noFill/>
        </p:spPr>
        <p:txBody>
          <a:bodyPr wrap="square" rtlCol="0">
            <a:spAutoFit/>
          </a:bodyPr>
          <a:lstStyle/>
          <a:p>
            <a:r>
              <a:rPr lang="en-US" sz="4400" b="1" dirty="0">
                <a:latin typeface="MiloOT" panose="020B0504030101020102" pitchFamily="34" charset="77"/>
              </a:rPr>
              <a:t>Self-Assessment Activity</a:t>
            </a:r>
          </a:p>
        </p:txBody>
      </p:sp>
    </p:spTree>
    <p:extLst>
      <p:ext uri="{BB962C8B-B14F-4D97-AF65-F5344CB8AC3E}">
        <p14:creationId xmlns:p14="http://schemas.microsoft.com/office/powerpoint/2010/main" val="684733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1DFF-12B6-DA6E-77E3-6DC2B73EBF6A}"/>
              </a:ext>
            </a:extLst>
          </p:cNvPr>
          <p:cNvSpPr>
            <a:spLocks noGrp="1"/>
          </p:cNvSpPr>
          <p:nvPr>
            <p:ph type="title"/>
          </p:nvPr>
        </p:nvSpPr>
        <p:spPr>
          <a:xfrm>
            <a:off x="838200" y="365125"/>
            <a:ext cx="10515600" cy="1325563"/>
          </a:xfrm>
        </p:spPr>
        <p:txBody>
          <a:bodyPr>
            <a:normAutofit/>
          </a:bodyPr>
          <a:lstStyle/>
          <a:p>
            <a:r>
              <a:rPr lang="en-US" sz="5400" b="1" dirty="0"/>
              <a:t>Strategy and Goal Setting</a:t>
            </a:r>
          </a:p>
        </p:txBody>
      </p:sp>
      <p:sp>
        <p:nvSpPr>
          <p:cNvPr id="3" name="Content Placeholder 2">
            <a:extLst>
              <a:ext uri="{FF2B5EF4-FFF2-40B4-BE49-F238E27FC236}">
                <a16:creationId xmlns:a16="http://schemas.microsoft.com/office/drawing/2014/main" id="{896A3FB9-9693-32CB-41B8-A140A3C16A99}"/>
              </a:ext>
            </a:extLst>
          </p:cNvPr>
          <p:cNvSpPr>
            <a:spLocks noGrp="1"/>
          </p:cNvSpPr>
          <p:nvPr>
            <p:ph idx="1"/>
          </p:nvPr>
        </p:nvSpPr>
        <p:spPr>
          <a:xfrm>
            <a:off x="838200" y="1929384"/>
            <a:ext cx="10515600" cy="4251960"/>
          </a:xfrm>
        </p:spPr>
        <p:txBody>
          <a:bodyPr>
            <a:normAutofit/>
          </a:bodyPr>
          <a:lstStyle/>
          <a:p>
            <a:r>
              <a:rPr lang="en-US" sz="3600" dirty="0"/>
              <a:t>What are the barriers you face at your institution? </a:t>
            </a:r>
          </a:p>
          <a:p>
            <a:r>
              <a:rPr lang="en-US" sz="3600" dirty="0"/>
              <a:t>What is possible?</a:t>
            </a:r>
          </a:p>
          <a:p>
            <a:r>
              <a:rPr lang="en-US" sz="3600" dirty="0"/>
              <a:t>What are the opportunities?</a:t>
            </a:r>
          </a:p>
          <a:p>
            <a:pPr marL="0" indent="0">
              <a:buNone/>
            </a:pPr>
            <a:endParaRPr lang="en-US" sz="2200" dirty="0">
              <a:effectLst/>
              <a:ea typeface="Times New Roman" panose="02020603050405020304" pitchFamily="18" charset="0"/>
            </a:endParaRPr>
          </a:p>
          <a:p>
            <a:endParaRPr lang="en-US" sz="2200" dirty="0"/>
          </a:p>
          <a:p>
            <a:endParaRPr lang="en-US" sz="2200" dirty="0"/>
          </a:p>
          <a:p>
            <a:endParaRPr lang="en-US" sz="2200" dirty="0"/>
          </a:p>
        </p:txBody>
      </p:sp>
    </p:spTree>
    <p:extLst>
      <p:ext uri="{BB962C8B-B14F-4D97-AF65-F5344CB8AC3E}">
        <p14:creationId xmlns:p14="http://schemas.microsoft.com/office/powerpoint/2010/main" val="1921780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1DFF-12B6-DA6E-77E3-6DC2B73EBF6A}"/>
              </a:ext>
            </a:extLst>
          </p:cNvPr>
          <p:cNvSpPr>
            <a:spLocks noGrp="1"/>
          </p:cNvSpPr>
          <p:nvPr>
            <p:ph type="title"/>
          </p:nvPr>
        </p:nvSpPr>
        <p:spPr>
          <a:xfrm>
            <a:off x="640080" y="329184"/>
            <a:ext cx="6894576" cy="1783080"/>
          </a:xfrm>
        </p:spPr>
        <p:txBody>
          <a:bodyPr anchor="b">
            <a:normAutofit/>
          </a:bodyPr>
          <a:lstStyle/>
          <a:p>
            <a:r>
              <a:rPr lang="en-US" sz="5400" b="1"/>
              <a:t>Strategy and Goal Setting</a:t>
            </a:r>
          </a:p>
        </p:txBody>
      </p:sp>
      <p:sp>
        <p:nvSpPr>
          <p:cNvPr id="3" name="Content Placeholder 2">
            <a:extLst>
              <a:ext uri="{FF2B5EF4-FFF2-40B4-BE49-F238E27FC236}">
                <a16:creationId xmlns:a16="http://schemas.microsoft.com/office/drawing/2014/main" id="{896A3FB9-9693-32CB-41B8-A140A3C16A99}"/>
              </a:ext>
            </a:extLst>
          </p:cNvPr>
          <p:cNvSpPr>
            <a:spLocks noGrp="1"/>
          </p:cNvSpPr>
          <p:nvPr>
            <p:ph idx="1"/>
          </p:nvPr>
        </p:nvSpPr>
        <p:spPr>
          <a:xfrm>
            <a:off x="640079" y="2706624"/>
            <a:ext cx="7223761" cy="3483864"/>
          </a:xfrm>
        </p:spPr>
        <p:txBody>
          <a:bodyPr>
            <a:normAutofit fontScale="92500" lnSpcReduction="10000"/>
          </a:bodyPr>
          <a:lstStyle/>
          <a:p>
            <a:r>
              <a:rPr lang="en-US" sz="2400" dirty="0"/>
              <a:t>Set attainable programmatic goals and develop strategies</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 Align with institutional strategy and priorities</a:t>
            </a:r>
          </a:p>
          <a:p>
            <a:pPr marL="742950" marR="0" lvl="1" indent="-285750">
              <a:spcBef>
                <a:spcPts val="0"/>
              </a:spcBef>
              <a:spcAft>
                <a:spcPts val="0"/>
              </a:spcAft>
              <a:buFont typeface="+mj-lt"/>
              <a:buAutoNum type="alphaLcPeriod"/>
            </a:pPr>
            <a:r>
              <a:rPr lang="en-US" spc="-10" dirty="0">
                <a:effectLst/>
                <a:ea typeface="Times New Roman" panose="02020603050405020304" pitchFamily="18" charset="0"/>
              </a:rPr>
              <a:t> Move from passion project to win-win </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 Know how changes happen at your institution</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 Invites to table for effective program development</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 Create your team (village)? Members with varied strengths to complement you.</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 Find </a:t>
            </a:r>
            <a:r>
              <a:rPr lang="en-US" dirty="0">
                <a:ea typeface="Times New Roman" panose="02020603050405020304" pitchFamily="18" charset="0"/>
              </a:rPr>
              <a:t>and work with </a:t>
            </a:r>
            <a:r>
              <a:rPr lang="en-US" dirty="0">
                <a:effectLst/>
                <a:ea typeface="Times New Roman" panose="02020603050405020304" pitchFamily="18" charset="0"/>
              </a:rPr>
              <a:t>mentor(s)?</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 </a:t>
            </a:r>
            <a:r>
              <a:rPr lang="en-US" dirty="0">
                <a:ea typeface="Times New Roman" panose="02020603050405020304" pitchFamily="18" charset="0"/>
              </a:rPr>
              <a:t>C</a:t>
            </a:r>
            <a:r>
              <a:rPr lang="en-US" dirty="0">
                <a:effectLst/>
                <a:ea typeface="Times New Roman" panose="02020603050405020304" pitchFamily="18" charset="0"/>
              </a:rPr>
              <a:t>reate institutional support: local, external</a:t>
            </a:r>
          </a:p>
          <a:p>
            <a:r>
              <a:rPr lang="en-US" sz="2600" dirty="0">
                <a:effectLst/>
                <a:ea typeface="Times New Roman" panose="02020603050405020304" pitchFamily="18" charset="0"/>
              </a:rPr>
              <a:t>What first 3 steps can you take? Group discussion</a:t>
            </a:r>
          </a:p>
          <a:p>
            <a:endParaRPr lang="en-US" sz="1900" dirty="0">
              <a:effectLst/>
              <a:ea typeface="Times New Roman" panose="02020603050405020304" pitchFamily="18" charset="0"/>
            </a:endParaRPr>
          </a:p>
          <a:p>
            <a:endParaRPr lang="en-US" sz="1900" dirty="0"/>
          </a:p>
          <a:p>
            <a:endParaRPr lang="en-US" sz="1900" dirty="0"/>
          </a:p>
          <a:p>
            <a:endParaRPr lang="en-US" sz="1900" dirty="0"/>
          </a:p>
        </p:txBody>
      </p:sp>
      <p:pic>
        <p:nvPicPr>
          <p:cNvPr id="4" name="Content Placeholder 4" descr="A road with yellow and black barriers&#10;&#10;Description automatically generated">
            <a:extLst>
              <a:ext uri="{FF2B5EF4-FFF2-40B4-BE49-F238E27FC236}">
                <a16:creationId xmlns:a16="http://schemas.microsoft.com/office/drawing/2014/main" id="{0E34B1F9-D33A-0A6B-151D-DFFA12036B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708" r="1" b="4374"/>
          <a:stretch/>
        </p:blipFill>
        <p:spPr>
          <a:xfrm>
            <a:off x="7863840" y="735751"/>
            <a:ext cx="4014216" cy="2616833"/>
          </a:xfrm>
          <a:prstGeom prst="rect">
            <a:avLst/>
          </a:prstGeom>
        </p:spPr>
      </p:pic>
      <p:pic>
        <p:nvPicPr>
          <p:cNvPr id="6" name="Picture 5" descr="A hand writing a word&#10;&#10;Description automatically generated">
            <a:extLst>
              <a:ext uri="{FF2B5EF4-FFF2-40B4-BE49-F238E27FC236}">
                <a16:creationId xmlns:a16="http://schemas.microsoft.com/office/drawing/2014/main" id="{AFECBDC5-1C2F-B14D-923A-53EC8BDBE93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 b="437"/>
          <a:stretch/>
        </p:blipFill>
        <p:spPr>
          <a:xfrm>
            <a:off x="8224499" y="4079193"/>
            <a:ext cx="3274610" cy="2176272"/>
          </a:xfrm>
          <a:prstGeom prst="rect">
            <a:avLst/>
          </a:prstGeom>
        </p:spPr>
      </p:pic>
      <p:sp>
        <p:nvSpPr>
          <p:cNvPr id="5" name="TextBox 4">
            <a:extLst>
              <a:ext uri="{FF2B5EF4-FFF2-40B4-BE49-F238E27FC236}">
                <a16:creationId xmlns:a16="http://schemas.microsoft.com/office/drawing/2014/main" id="{180BF3EF-5608-48B0-C67A-94C4B0359599}"/>
              </a:ext>
            </a:extLst>
          </p:cNvPr>
          <p:cNvSpPr txBox="1"/>
          <p:nvPr/>
        </p:nvSpPr>
        <p:spPr>
          <a:xfrm>
            <a:off x="9418729" y="3152529"/>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nrcgov/694637878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7" name="TextBox 6">
            <a:extLst>
              <a:ext uri="{FF2B5EF4-FFF2-40B4-BE49-F238E27FC236}">
                <a16:creationId xmlns:a16="http://schemas.microsoft.com/office/drawing/2014/main" id="{A1605672-771C-1751-CB62-D0007A8F5CC3}"/>
              </a:ext>
            </a:extLst>
          </p:cNvPr>
          <p:cNvSpPr txBox="1"/>
          <p:nvPr/>
        </p:nvSpPr>
        <p:spPr>
          <a:xfrm>
            <a:off x="9192067" y="605541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thebluediamondgallery.com/handwriting/o/opportunit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90047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0E04-3C43-5EC7-EF84-4F5A5D401065}"/>
              </a:ext>
            </a:extLst>
          </p:cNvPr>
          <p:cNvSpPr>
            <a:spLocks noGrp="1"/>
          </p:cNvSpPr>
          <p:nvPr>
            <p:ph type="title"/>
          </p:nvPr>
        </p:nvSpPr>
        <p:spPr>
          <a:xfrm>
            <a:off x="572493" y="238539"/>
            <a:ext cx="11018520" cy="1434415"/>
          </a:xfrm>
        </p:spPr>
        <p:txBody>
          <a:bodyPr anchor="b">
            <a:normAutofit/>
          </a:bodyPr>
          <a:lstStyle/>
          <a:p>
            <a:r>
              <a:rPr lang="en-US" sz="5400" b="1"/>
              <a:t>Effective Communication</a:t>
            </a:r>
          </a:p>
        </p:txBody>
      </p:sp>
      <p:sp>
        <p:nvSpPr>
          <p:cNvPr id="3" name="Content Placeholder 2">
            <a:extLst>
              <a:ext uri="{FF2B5EF4-FFF2-40B4-BE49-F238E27FC236}">
                <a16:creationId xmlns:a16="http://schemas.microsoft.com/office/drawing/2014/main" id="{6FF60C93-E69F-F3E3-32B1-944E631BF384}"/>
              </a:ext>
            </a:extLst>
          </p:cNvPr>
          <p:cNvSpPr>
            <a:spLocks noGrp="1"/>
          </p:cNvSpPr>
          <p:nvPr>
            <p:ph idx="1"/>
          </p:nvPr>
        </p:nvSpPr>
        <p:spPr>
          <a:xfrm>
            <a:off x="572493" y="2071316"/>
            <a:ext cx="6713552" cy="4119172"/>
          </a:xfrm>
        </p:spPr>
        <p:txBody>
          <a:bodyPr anchor="t">
            <a:normAutofit lnSpcReduction="10000"/>
          </a:bodyPr>
          <a:lstStyle/>
          <a:p>
            <a:r>
              <a:rPr lang="en-US" dirty="0"/>
              <a:t>Be clear and concise</a:t>
            </a:r>
          </a:p>
          <a:p>
            <a:r>
              <a:rPr lang="en-US" dirty="0"/>
              <a:t>Be prepared </a:t>
            </a:r>
          </a:p>
          <a:p>
            <a:r>
              <a:rPr lang="en-US" dirty="0"/>
              <a:t> Be mindful of nonverbal communication and tone</a:t>
            </a:r>
          </a:p>
          <a:p>
            <a:r>
              <a:rPr lang="en-US" dirty="0"/>
              <a:t>Practice active listening</a:t>
            </a:r>
          </a:p>
          <a:p>
            <a:r>
              <a:rPr lang="en-US" dirty="0"/>
              <a:t>Build your emotional intelligence</a:t>
            </a:r>
          </a:p>
          <a:p>
            <a:r>
              <a:rPr lang="en-US" dirty="0"/>
              <a:t>Develop a workplace communication strategy</a:t>
            </a:r>
          </a:p>
          <a:p>
            <a:r>
              <a:rPr lang="en-US" dirty="0"/>
              <a:t>Create a positive organizational culture</a:t>
            </a:r>
          </a:p>
          <a:p>
            <a:endParaRPr lang="en-US" sz="2200" dirty="0"/>
          </a:p>
        </p:txBody>
      </p:sp>
      <p:pic>
        <p:nvPicPr>
          <p:cNvPr id="5" name="Picture 4" descr="A person holding a can with a string&#10;&#10;Description automatically generated">
            <a:extLst>
              <a:ext uri="{FF2B5EF4-FFF2-40B4-BE49-F238E27FC236}">
                <a16:creationId xmlns:a16="http://schemas.microsoft.com/office/drawing/2014/main" id="{54FAAB41-8D74-181C-3434-A644ABC22F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528" r="11256" b="2"/>
          <a:stretch/>
        </p:blipFill>
        <p:spPr>
          <a:xfrm>
            <a:off x="7675658" y="2093976"/>
            <a:ext cx="3941064" cy="4096512"/>
          </a:xfrm>
          <a:prstGeom prst="rect">
            <a:avLst/>
          </a:prstGeom>
        </p:spPr>
      </p:pic>
    </p:spTree>
    <p:extLst>
      <p:ext uri="{BB962C8B-B14F-4D97-AF65-F5344CB8AC3E}">
        <p14:creationId xmlns:p14="http://schemas.microsoft.com/office/powerpoint/2010/main" val="272991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0A748B-AFA4-6DD2-BB0E-4655AEA56DEF}"/>
              </a:ext>
            </a:extLst>
          </p:cNvPr>
          <p:cNvSpPr>
            <a:spLocks noGrp="1"/>
          </p:cNvSpPr>
          <p:nvPr>
            <p:ph type="body" sz="quarter" idx="4294967295"/>
          </p:nvPr>
        </p:nvSpPr>
        <p:spPr>
          <a:xfrm>
            <a:off x="2438401" y="713413"/>
            <a:ext cx="7340600" cy="928516"/>
          </a:xfrm>
        </p:spPr>
        <p:txBody>
          <a:bodyPr vert="horz" wrap="square" lIns="0" tIns="0" rIns="0" bIns="45720" rtlCol="0">
            <a:noAutofit/>
          </a:bodyPr>
          <a:lstStyle/>
          <a:p>
            <a:pPr marL="0" indent="0">
              <a:buNone/>
            </a:pP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Why Purpose?</a:t>
            </a:r>
          </a:p>
        </p:txBody>
      </p:sp>
      <p:sp>
        <p:nvSpPr>
          <p:cNvPr id="3" name="Text Placeholder 2">
            <a:extLst>
              <a:ext uri="{FF2B5EF4-FFF2-40B4-BE49-F238E27FC236}">
                <a16:creationId xmlns:a16="http://schemas.microsoft.com/office/drawing/2014/main" id="{06B11094-7FE5-349C-93F9-D5E79B65DABA}"/>
              </a:ext>
            </a:extLst>
          </p:cNvPr>
          <p:cNvSpPr>
            <a:spLocks noGrp="1"/>
          </p:cNvSpPr>
          <p:nvPr>
            <p:ph type="body" sz="quarter" idx="11"/>
          </p:nvPr>
        </p:nvSpPr>
        <p:spPr>
          <a:xfrm>
            <a:off x="2438401" y="3429000"/>
            <a:ext cx="7250225" cy="2743908"/>
          </a:xfrm>
        </p:spPr>
        <p:txBody>
          <a:bodyPr wrap="square">
            <a:noAutofit/>
          </a:bodyPr>
          <a:lstStyle/>
          <a:p>
            <a:pPr marL="342900" indent="-342900">
              <a:lnSpc>
                <a:spcPct val="100000"/>
              </a:lnSpc>
              <a:buFont typeface="Arial" panose="020B0604020202020204" pitchFamily="34" charset="0"/>
              <a:buChar char="•"/>
            </a:pPr>
            <a:r>
              <a:rPr lang="en-US" dirty="0"/>
              <a:t>Purpose is a powerful driver in our lives that may or may not </a:t>
            </a:r>
            <a:br>
              <a:rPr lang="en-US" dirty="0"/>
            </a:br>
            <a:r>
              <a:rPr lang="en-US" dirty="0"/>
              <a:t>be related to our job and career.</a:t>
            </a:r>
          </a:p>
          <a:p>
            <a:pPr marL="342900" indent="-342900">
              <a:lnSpc>
                <a:spcPct val="100000"/>
              </a:lnSpc>
              <a:buFont typeface="Arial" panose="020B0604020202020204" pitchFamily="34" charset="0"/>
              <a:buChar char="•"/>
            </a:pPr>
            <a:r>
              <a:rPr lang="en-US" dirty="0"/>
              <a:t>Purpose is connected to health, wellbeing, resilience, </a:t>
            </a:r>
            <a:br>
              <a:rPr lang="en-US" dirty="0"/>
            </a:br>
            <a:r>
              <a:rPr lang="en-US" dirty="0"/>
              <a:t>and happiness</a:t>
            </a:r>
          </a:p>
          <a:p>
            <a:pPr marL="342900" indent="-342900">
              <a:lnSpc>
                <a:spcPct val="100000"/>
              </a:lnSpc>
              <a:buFont typeface="Arial" panose="020B0604020202020204" pitchFamily="34" charset="0"/>
              <a:buChar char="•"/>
            </a:pPr>
            <a:r>
              <a:rPr lang="en-US" dirty="0"/>
              <a:t>Mattering (one’s sense of difference one makes in the world) </a:t>
            </a:r>
            <a:br>
              <a:rPr lang="en-US" dirty="0"/>
            </a:br>
            <a:r>
              <a:rPr lang="en-US" dirty="0"/>
              <a:t>is related to psychological and organizational outcomes.</a:t>
            </a:r>
          </a:p>
        </p:txBody>
      </p:sp>
    </p:spTree>
    <p:extLst>
      <p:ext uri="{BB962C8B-B14F-4D97-AF65-F5344CB8AC3E}">
        <p14:creationId xmlns:p14="http://schemas.microsoft.com/office/powerpoint/2010/main" val="2250376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E4DBC-B883-0D7B-B8D3-4880B6C5E1E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b="1" kern="1200">
                <a:solidFill>
                  <a:srgbClr val="FFFFFF"/>
                </a:solidFill>
                <a:latin typeface="+mj-lt"/>
                <a:ea typeface="+mj-ea"/>
                <a:cs typeface="+mj-cs"/>
              </a:rPr>
              <a:t>Effective Strategy/Communication Exercise</a:t>
            </a:r>
          </a:p>
        </p:txBody>
      </p:sp>
      <p:pic>
        <p:nvPicPr>
          <p:cNvPr id="5" name="Content Placeholder 4" descr="A couple of people talking&#10;&#10;Description automatically generated">
            <a:extLst>
              <a:ext uri="{FF2B5EF4-FFF2-40B4-BE49-F238E27FC236}">
                <a16:creationId xmlns:a16="http://schemas.microsoft.com/office/drawing/2014/main" id="{F16DBACE-1958-F5C1-0E39-D5A4AB6ADB3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8637" b="27339"/>
          <a:stretch/>
        </p:blipFill>
        <p:spPr>
          <a:xfrm>
            <a:off x="432225" y="2341195"/>
            <a:ext cx="11327549" cy="3702355"/>
          </a:xfrm>
          <a:prstGeom prst="rect">
            <a:avLst/>
          </a:prstGeom>
        </p:spPr>
      </p:pic>
      <p:sp>
        <p:nvSpPr>
          <p:cNvPr id="6" name="TextBox 5">
            <a:extLst>
              <a:ext uri="{FF2B5EF4-FFF2-40B4-BE49-F238E27FC236}">
                <a16:creationId xmlns:a16="http://schemas.microsoft.com/office/drawing/2014/main" id="{B0899AA5-642B-B61E-462F-E34755F082C7}"/>
              </a:ext>
            </a:extLst>
          </p:cNvPr>
          <p:cNvSpPr txBox="1"/>
          <p:nvPr/>
        </p:nvSpPr>
        <p:spPr>
          <a:xfrm>
            <a:off x="9149764" y="5843495"/>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ulturacientifica.com/2015/10/29/la-comunicac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743973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DE64-FCD7-DD6B-B086-610500A0A0AA}"/>
              </a:ext>
            </a:extLst>
          </p:cNvPr>
          <p:cNvSpPr>
            <a:spLocks noGrp="1"/>
          </p:cNvSpPr>
          <p:nvPr>
            <p:ph type="title"/>
          </p:nvPr>
        </p:nvSpPr>
        <p:spPr>
          <a:xfrm>
            <a:off x="5079551" y="329184"/>
            <a:ext cx="6251110" cy="1793888"/>
          </a:xfrm>
        </p:spPr>
        <p:txBody>
          <a:bodyPr anchor="b">
            <a:normAutofit/>
          </a:bodyPr>
          <a:lstStyle/>
          <a:p>
            <a:r>
              <a:rPr lang="en-US" sz="5400" b="1" dirty="0"/>
              <a:t>Financial Literacy</a:t>
            </a:r>
          </a:p>
        </p:txBody>
      </p:sp>
      <p:pic>
        <p:nvPicPr>
          <p:cNvPr id="4" name="Picture 2">
            <a:extLst>
              <a:ext uri="{FF2B5EF4-FFF2-40B4-BE49-F238E27FC236}">
                <a16:creationId xmlns:a16="http://schemas.microsoft.com/office/drawing/2014/main" id="{A8ABB805-8337-B132-401A-F3A4430FAB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24" r="1732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E2C5984E-35C3-694E-E6F9-6A97317BEC5A}"/>
              </a:ext>
            </a:extLst>
          </p:cNvPr>
          <p:cNvSpPr>
            <a:spLocks noGrp="1"/>
          </p:cNvSpPr>
          <p:nvPr>
            <p:ph idx="1"/>
          </p:nvPr>
        </p:nvSpPr>
        <p:spPr>
          <a:xfrm>
            <a:off x="4657345" y="2571958"/>
            <a:ext cx="6891527" cy="4249466"/>
          </a:xfrm>
        </p:spPr>
        <p:txBody>
          <a:bodyPr>
            <a:normAutofit fontScale="92500" lnSpcReduction="20000"/>
          </a:bodyPr>
          <a:lstStyle/>
          <a:p>
            <a:pPr lvl="1">
              <a:spcBef>
                <a:spcPts val="5"/>
              </a:spcBef>
              <a:spcAft>
                <a:spcPts val="400"/>
              </a:spcAft>
            </a:pPr>
            <a:r>
              <a:rPr lang="en-US" sz="2000" b="1" spc="-10" dirty="0">
                <a:effectLst/>
                <a:ea typeface="Yu Gothic Light" panose="020B0300000000000000" pitchFamily="34" charset="-128"/>
                <a:cs typeface="Times New Roman" panose="02020603050405020304" pitchFamily="18" charset="0"/>
              </a:rPr>
              <a:t>Program development  </a:t>
            </a:r>
            <a:endParaRPr lang="en-US" sz="2000" b="1" dirty="0">
              <a:effectLst/>
              <a:ea typeface="Yu Gothic Light" panose="020B0300000000000000" pitchFamily="34" charset="-128"/>
              <a:cs typeface="Times New Roman" panose="02020603050405020304" pitchFamily="18" charset="0"/>
            </a:endParaRPr>
          </a:p>
          <a:p>
            <a:pPr marL="1143000" marR="0" lvl="2" indent="-228600">
              <a:spcBef>
                <a:spcPts val="5"/>
              </a:spcBef>
              <a:spcAft>
                <a:spcPts val="400"/>
              </a:spcAft>
              <a:buFont typeface="+mj-lt"/>
              <a:buAutoNum type="romanLcPeriod"/>
            </a:pPr>
            <a:r>
              <a:rPr lang="en-US" b="1" dirty="0">
                <a:effectLst/>
                <a:ea typeface="Yu Gothic Light" panose="020B0300000000000000" pitchFamily="34" charset="-128"/>
                <a:cs typeface="Times New Roman" panose="02020603050405020304" pitchFamily="18" charset="0"/>
              </a:rPr>
              <a:t>Understanding budgets</a:t>
            </a:r>
          </a:p>
          <a:p>
            <a:pPr lvl="3">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salary/benefits, cash flow</a:t>
            </a:r>
          </a:p>
          <a:p>
            <a:pPr lvl="3">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business office; data and analysis</a:t>
            </a:r>
          </a:p>
          <a:p>
            <a:pPr marL="1143000" marR="0" lvl="2" indent="-228600">
              <a:spcBef>
                <a:spcPts val="5"/>
              </a:spcBef>
              <a:spcAft>
                <a:spcPts val="400"/>
              </a:spcAft>
              <a:buFont typeface="+mj-lt"/>
              <a:buAutoNum type="romanLcPeriod"/>
            </a:pPr>
            <a:r>
              <a:rPr lang="en-US" b="1" dirty="0">
                <a:effectLst/>
                <a:ea typeface="Yu Gothic Light" panose="020B0300000000000000" pitchFamily="34" charset="-128"/>
                <a:cs typeface="Times New Roman" panose="02020603050405020304" pitchFamily="18" charset="0"/>
              </a:rPr>
              <a:t>Fundraising</a:t>
            </a:r>
          </a:p>
          <a:p>
            <a:pPr lvl="3">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Philanthropy: development and marketing</a:t>
            </a:r>
          </a:p>
          <a:p>
            <a:pPr lvl="3">
              <a:spcBef>
                <a:spcPts val="5"/>
              </a:spcBef>
              <a:spcAft>
                <a:spcPts val="400"/>
              </a:spcAft>
              <a:buFont typeface="+mj-lt"/>
              <a:buAutoNum type="romanLcPeriod"/>
            </a:pPr>
            <a:r>
              <a:rPr lang="en-US" dirty="0">
                <a:ea typeface="Yu Gothic Light" panose="020B0300000000000000" pitchFamily="34" charset="-128"/>
                <a:cs typeface="Times New Roman" panose="02020603050405020304" pitchFamily="18" charset="0"/>
              </a:rPr>
              <a:t>G</a:t>
            </a:r>
            <a:r>
              <a:rPr lang="en-US" dirty="0">
                <a:effectLst/>
                <a:ea typeface="Yu Gothic Light" panose="020B0300000000000000" pitchFamily="34" charset="-128"/>
                <a:cs typeface="Times New Roman" panose="02020603050405020304" pitchFamily="18" charset="0"/>
              </a:rPr>
              <a:t>rants: education, prog development, innovation etc. </a:t>
            </a:r>
          </a:p>
          <a:p>
            <a:pPr lvl="1">
              <a:spcBef>
                <a:spcPts val="5"/>
              </a:spcBef>
              <a:spcAft>
                <a:spcPts val="400"/>
              </a:spcAft>
            </a:pPr>
            <a:r>
              <a:rPr lang="en-US" sz="2000" b="1" spc="-10" dirty="0">
                <a:effectLst/>
                <a:ea typeface="Yu Gothic Light" panose="020B0300000000000000" pitchFamily="34" charset="-128"/>
                <a:cs typeface="Times New Roman" panose="02020603050405020304" pitchFamily="18" charset="0"/>
              </a:rPr>
              <a:t>Grant proposal writing/management</a:t>
            </a:r>
            <a:endParaRPr lang="en-US" sz="2000" b="1" dirty="0">
              <a:effectLst/>
              <a:ea typeface="Yu Gothic Light" panose="020B0300000000000000" pitchFamily="34" charset="-128"/>
              <a:cs typeface="Times New Roman" panose="02020603050405020304" pitchFamily="18" charset="0"/>
            </a:endParaRPr>
          </a:p>
          <a:p>
            <a:pPr marL="1143000" marR="0" lvl="2" indent="-228600">
              <a:spcBef>
                <a:spcPts val="5"/>
              </a:spcBef>
              <a:spcAft>
                <a:spcPts val="400"/>
              </a:spcAft>
              <a:buFont typeface="+mj-lt"/>
              <a:buAutoNum type="romanLcPeriod"/>
            </a:pPr>
            <a:r>
              <a:rPr lang="en-US" dirty="0" err="1">
                <a:effectLst/>
                <a:ea typeface="Yu Gothic Light" panose="020B0300000000000000" pitchFamily="34" charset="-128"/>
                <a:cs typeface="Times New Roman" panose="02020603050405020304" pitchFamily="18" charset="0"/>
              </a:rPr>
              <a:t>Indirects</a:t>
            </a:r>
            <a:r>
              <a:rPr lang="en-US" dirty="0">
                <a:effectLst/>
                <a:ea typeface="Yu Gothic Light" panose="020B0300000000000000" pitchFamily="34" charset="-128"/>
                <a:cs typeface="Times New Roman" panose="02020603050405020304" pitchFamily="18" charset="0"/>
              </a:rPr>
              <a:t> – NIH/foundation/others </a:t>
            </a:r>
          </a:p>
          <a:p>
            <a:pPr marL="1143000" marR="0" lvl="2" indent="-228600">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Looping in research business managers</a:t>
            </a:r>
          </a:p>
          <a:p>
            <a:pPr marL="1143000" marR="0" lvl="2" indent="-228600">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Collaboration with other depts; sharing </a:t>
            </a:r>
            <a:r>
              <a:rPr lang="en-US" dirty="0" err="1">
                <a:effectLst/>
                <a:ea typeface="Yu Gothic Light" panose="020B0300000000000000" pitchFamily="34" charset="-128"/>
                <a:cs typeface="Times New Roman" panose="02020603050405020304" pitchFamily="18" charset="0"/>
              </a:rPr>
              <a:t>indirects</a:t>
            </a:r>
            <a:endParaRPr lang="en-US" dirty="0">
              <a:effectLst/>
              <a:ea typeface="Yu Gothic Light" panose="020B0300000000000000" pitchFamily="34" charset="-128"/>
              <a:cs typeface="Times New Roman" panose="02020603050405020304" pitchFamily="18" charset="0"/>
            </a:endParaRPr>
          </a:p>
          <a:p>
            <a:pPr marL="1143000" marR="0" lvl="2" indent="-228600">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 </a:t>
            </a:r>
            <a:r>
              <a:rPr lang="en-US" dirty="0">
                <a:ea typeface="Yu Gothic Light" panose="020B0300000000000000" pitchFamily="34" charset="-128"/>
                <a:cs typeface="Times New Roman" panose="02020603050405020304" pitchFamily="18" charset="0"/>
              </a:rPr>
              <a:t>Gaps in grant funding</a:t>
            </a:r>
          </a:p>
          <a:p>
            <a:pPr lvl="3">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No cost extension</a:t>
            </a:r>
          </a:p>
          <a:p>
            <a:pPr lvl="3">
              <a:spcBef>
                <a:spcPts val="5"/>
              </a:spcBef>
              <a:spcAft>
                <a:spcPts val="400"/>
              </a:spcAft>
              <a:buFont typeface="+mj-lt"/>
              <a:buAutoNum type="romanLcPeriod"/>
            </a:pPr>
            <a:r>
              <a:rPr lang="en-US" dirty="0">
                <a:ea typeface="Yu Gothic Light" panose="020B0300000000000000" pitchFamily="34" charset="-128"/>
                <a:cs typeface="Times New Roman" panose="02020603050405020304" pitchFamily="18" charset="0"/>
              </a:rPr>
              <a:t>N</a:t>
            </a:r>
            <a:r>
              <a:rPr lang="en-US" dirty="0">
                <a:effectLst/>
                <a:ea typeface="Yu Gothic Light" panose="020B0300000000000000" pitchFamily="34" charset="-128"/>
                <a:cs typeface="Times New Roman" panose="02020603050405020304" pitchFamily="18" charset="0"/>
              </a:rPr>
              <a:t>egotiation with division chief (discretionary funds)</a:t>
            </a:r>
          </a:p>
          <a:p>
            <a:pPr lvl="3">
              <a:spcBef>
                <a:spcPts val="5"/>
              </a:spcBef>
              <a:spcAft>
                <a:spcPts val="400"/>
              </a:spcAft>
              <a:buFont typeface="+mj-lt"/>
              <a:buAutoNum type="romanLcPeriod"/>
            </a:pPr>
            <a:r>
              <a:rPr lang="en-US" dirty="0">
                <a:ea typeface="Yu Gothic Light" panose="020B0300000000000000" pitchFamily="34" charset="-128"/>
                <a:cs typeface="Times New Roman" panose="02020603050405020304" pitchFamily="18" charset="0"/>
              </a:rPr>
              <a:t>R</a:t>
            </a:r>
            <a:r>
              <a:rPr lang="en-US" dirty="0">
                <a:effectLst/>
                <a:ea typeface="Yu Gothic Light" panose="020B0300000000000000" pitchFamily="34" charset="-128"/>
                <a:cs typeface="Times New Roman" panose="02020603050405020304" pitchFamily="18" charset="0"/>
              </a:rPr>
              <a:t>educe FTE</a:t>
            </a:r>
          </a:p>
          <a:p>
            <a:pPr lvl="3">
              <a:spcBef>
                <a:spcPts val="5"/>
              </a:spcBef>
              <a:spcAft>
                <a:spcPts val="400"/>
              </a:spcAft>
              <a:buFont typeface="+mj-lt"/>
              <a:buAutoNum type="romanLcPeriod"/>
            </a:pPr>
            <a:r>
              <a:rPr lang="en-US" dirty="0">
                <a:effectLst/>
                <a:ea typeface="Yu Gothic Light" panose="020B0300000000000000" pitchFamily="34" charset="-128"/>
                <a:cs typeface="Times New Roman" panose="02020603050405020304" pitchFamily="18" charset="0"/>
              </a:rPr>
              <a:t>Increase clinical effort </a:t>
            </a:r>
          </a:p>
          <a:p>
            <a:endParaRPr lang="en-US" sz="1500" dirty="0"/>
          </a:p>
        </p:txBody>
      </p:sp>
    </p:spTree>
    <p:extLst>
      <p:ext uri="{BB962C8B-B14F-4D97-AF65-F5344CB8AC3E}">
        <p14:creationId xmlns:p14="http://schemas.microsoft.com/office/powerpoint/2010/main" val="2842650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7BA6-DE0B-E5E8-DC55-6335245CF7EC}"/>
              </a:ext>
            </a:extLst>
          </p:cNvPr>
          <p:cNvSpPr>
            <a:spLocks noGrp="1"/>
          </p:cNvSpPr>
          <p:nvPr>
            <p:ph type="title"/>
          </p:nvPr>
        </p:nvSpPr>
        <p:spPr>
          <a:xfrm>
            <a:off x="640080" y="325369"/>
            <a:ext cx="4368602" cy="1956841"/>
          </a:xfrm>
        </p:spPr>
        <p:txBody>
          <a:bodyPr anchor="b">
            <a:normAutofit fontScale="90000"/>
          </a:bodyPr>
          <a:lstStyle/>
          <a:p>
            <a:r>
              <a:rPr lang="en-US" sz="4600" b="1" dirty="0"/>
              <a:t>Negotiators and Negotiation Skills</a:t>
            </a:r>
          </a:p>
        </p:txBody>
      </p:sp>
      <p:sp>
        <p:nvSpPr>
          <p:cNvPr id="3" name="Content Placeholder 2">
            <a:extLst>
              <a:ext uri="{FF2B5EF4-FFF2-40B4-BE49-F238E27FC236}">
                <a16:creationId xmlns:a16="http://schemas.microsoft.com/office/drawing/2014/main" id="{7C9DDD67-D978-BC49-FB43-9A7344ED4D39}"/>
              </a:ext>
            </a:extLst>
          </p:cNvPr>
          <p:cNvSpPr>
            <a:spLocks noGrp="1"/>
          </p:cNvSpPr>
          <p:nvPr>
            <p:ph idx="1"/>
          </p:nvPr>
        </p:nvSpPr>
        <p:spPr>
          <a:xfrm>
            <a:off x="292100" y="2872899"/>
            <a:ext cx="4851400" cy="3659732"/>
          </a:xfrm>
        </p:spPr>
        <p:txBody>
          <a:bodyPr>
            <a:noAutofit/>
          </a:bodyPr>
          <a:lstStyle/>
          <a:p>
            <a:r>
              <a:rPr lang="en-US" sz="2000" dirty="0"/>
              <a:t>Effective communication to express intentions clearly and establish boundaries</a:t>
            </a:r>
          </a:p>
          <a:p>
            <a:r>
              <a:rPr lang="en-US" sz="2000" dirty="0"/>
              <a:t>Active listening</a:t>
            </a:r>
          </a:p>
          <a:p>
            <a:r>
              <a:rPr lang="en-US" sz="2000" dirty="0"/>
              <a:t>Emotional intelligence – understand and manage emotions</a:t>
            </a:r>
          </a:p>
          <a:p>
            <a:r>
              <a:rPr lang="en-US" sz="2000" dirty="0"/>
              <a:t>Set realistic expectations</a:t>
            </a:r>
          </a:p>
          <a:p>
            <a:r>
              <a:rPr lang="en-US" sz="2000" dirty="0"/>
              <a:t>Remain calm and patient</a:t>
            </a:r>
          </a:p>
          <a:p>
            <a:r>
              <a:rPr lang="en-US" sz="2000" dirty="0"/>
              <a:t>Be flexible and open to different approaches</a:t>
            </a:r>
          </a:p>
          <a:p>
            <a:r>
              <a:rPr lang="en-US" sz="2000" dirty="0"/>
              <a:t>Prepare  for successful negotiations</a:t>
            </a:r>
          </a:p>
        </p:txBody>
      </p:sp>
      <p:pic>
        <p:nvPicPr>
          <p:cNvPr id="8" name="Picture 7" descr="A diagram of a goal&#10;&#10;Description automatically generated with medium confidence">
            <a:extLst>
              <a:ext uri="{FF2B5EF4-FFF2-40B4-BE49-F238E27FC236}">
                <a16:creationId xmlns:a16="http://schemas.microsoft.com/office/drawing/2014/main" id="{466F424A-17E7-778E-12BB-F9882CF61A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5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5B55BED7-EA60-DFCF-D68E-7D516FE8416C}"/>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urses.lumenlearning.com/wm-organizationalbehavior/chapter/conflict-management-styl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19853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8E3E0-D6AF-9640-AE24-BCFED748D533}"/>
              </a:ext>
            </a:extLst>
          </p:cNvPr>
          <p:cNvSpPr>
            <a:spLocks noGrp="1"/>
          </p:cNvSpPr>
          <p:nvPr>
            <p:ph type="title"/>
          </p:nvPr>
        </p:nvSpPr>
        <p:spPr>
          <a:xfrm>
            <a:off x="4976734" y="170255"/>
            <a:ext cx="6377066" cy="5810415"/>
          </a:xfrm>
        </p:spPr>
        <p:txBody>
          <a:bodyPr>
            <a:normAutofit/>
          </a:bodyPr>
          <a:lstStyle/>
          <a:p>
            <a:r>
              <a:rPr lang="en-US" sz="6600" b="1" dirty="0">
                <a:latin typeface="MiloOT" panose="020B0504030101020102" pitchFamily="34" charset="77"/>
              </a:rPr>
              <a:t>Thank You </a:t>
            </a:r>
          </a:p>
        </p:txBody>
      </p:sp>
      <p:sp>
        <p:nvSpPr>
          <p:cNvPr id="4" name="AutoShape 1" descr="CanHEAL: Cancer Health Empowerment, Assistance, and Learning">
            <a:extLst>
              <a:ext uri="{FF2B5EF4-FFF2-40B4-BE49-F238E27FC236}">
                <a16:creationId xmlns:a16="http://schemas.microsoft.com/office/drawing/2014/main" id="{A89E4A78-AF63-7C46-A17B-A3B28B5BB1C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1F1C5B0-12CC-0C47-B6EC-12656CA9357A}"/>
              </a:ext>
            </a:extLst>
          </p:cNvPr>
          <p:cNvPicPr>
            <a:picLocks noChangeAspect="1"/>
          </p:cNvPicPr>
          <p:nvPr/>
        </p:nvPicPr>
        <p:blipFill rotWithShape="1">
          <a:blip r:embed="rId3"/>
          <a:srcRect l="31113" r="22079"/>
          <a:stretch/>
        </p:blipFill>
        <p:spPr>
          <a:xfrm>
            <a:off x="20" y="10"/>
            <a:ext cx="4635571" cy="6857990"/>
          </a:xfrm>
          <a:prstGeom prst="rect">
            <a:avLst/>
          </a:prstGeom>
          <a:effectLst/>
        </p:spPr>
      </p:pic>
    </p:spTree>
    <p:extLst>
      <p:ext uri="{BB962C8B-B14F-4D97-AF65-F5344CB8AC3E}">
        <p14:creationId xmlns:p14="http://schemas.microsoft.com/office/powerpoint/2010/main" val="1708166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carved figures of humans">
            <a:extLst>
              <a:ext uri="{FF2B5EF4-FFF2-40B4-BE49-F238E27FC236}">
                <a16:creationId xmlns:a16="http://schemas.microsoft.com/office/drawing/2014/main" id="{4C038009-3A82-1E1F-AEBE-2819D9B2B11F}"/>
              </a:ext>
            </a:extLst>
          </p:cNvPr>
          <p:cNvPicPr>
            <a:picLocks noChangeAspect="1"/>
          </p:cNvPicPr>
          <p:nvPr/>
        </p:nvPicPr>
        <p:blipFill>
          <a:blip r:embed="rId2">
            <a:alphaModFix amt="50000"/>
          </a:blip>
          <a:srcRect t="21052"/>
          <a:stretch/>
        </p:blipFill>
        <p:spPr>
          <a:xfrm>
            <a:off x="20" y="1"/>
            <a:ext cx="12191980" cy="6857999"/>
          </a:xfrm>
          <a:prstGeom prst="rect">
            <a:avLst/>
          </a:prstGeom>
        </p:spPr>
      </p:pic>
      <p:sp>
        <p:nvSpPr>
          <p:cNvPr id="2" name="Title 1">
            <a:extLst>
              <a:ext uri="{FF2B5EF4-FFF2-40B4-BE49-F238E27FC236}">
                <a16:creationId xmlns:a16="http://schemas.microsoft.com/office/drawing/2014/main" id="{539DF54D-7047-DCB1-F66E-D2BBE66D7D39}"/>
              </a:ext>
            </a:extLst>
          </p:cNvPr>
          <p:cNvSpPr>
            <a:spLocks noGrp="1"/>
          </p:cNvSpPr>
          <p:nvPr>
            <p:ph type="ctrTitle"/>
          </p:nvPr>
        </p:nvSpPr>
        <p:spPr>
          <a:xfrm>
            <a:off x="1524000" y="1122362"/>
            <a:ext cx="9144000" cy="2900518"/>
          </a:xfrm>
        </p:spPr>
        <p:txBody>
          <a:bodyPr>
            <a:normAutofit/>
          </a:bodyPr>
          <a:lstStyle/>
          <a:p>
            <a:r>
              <a:rPr lang="en-US">
                <a:solidFill>
                  <a:srgbClr val="FFFFFF"/>
                </a:solidFill>
              </a:rPr>
              <a:t>Mentoring and Conscious Leadership</a:t>
            </a:r>
          </a:p>
        </p:txBody>
      </p:sp>
      <p:sp>
        <p:nvSpPr>
          <p:cNvPr id="3" name="Subtitle 2">
            <a:extLst>
              <a:ext uri="{FF2B5EF4-FFF2-40B4-BE49-F238E27FC236}">
                <a16:creationId xmlns:a16="http://schemas.microsoft.com/office/drawing/2014/main" id="{0763E891-F375-5162-640E-47133AA7C3A9}"/>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Mari Ricker MD</a:t>
            </a:r>
          </a:p>
          <a:p>
            <a:r>
              <a:rPr lang="en-US" dirty="0">
                <a:solidFill>
                  <a:srgbClr val="FFFFFF"/>
                </a:solidFill>
              </a:rPr>
              <a:t>Ben </a:t>
            </a:r>
            <a:r>
              <a:rPr lang="en-US" dirty="0" err="1">
                <a:solidFill>
                  <a:srgbClr val="FFFFFF"/>
                </a:solidFill>
              </a:rPr>
              <a:t>Kligler</a:t>
            </a:r>
            <a:r>
              <a:rPr lang="en-US" dirty="0">
                <a:solidFill>
                  <a:srgbClr val="FFFFFF"/>
                </a:solidFill>
              </a:rPr>
              <a:t> MD</a:t>
            </a:r>
          </a:p>
        </p:txBody>
      </p:sp>
    </p:spTree>
    <p:extLst>
      <p:ext uri="{BB962C8B-B14F-4D97-AF65-F5344CB8AC3E}">
        <p14:creationId xmlns:p14="http://schemas.microsoft.com/office/powerpoint/2010/main" val="59718773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5853-9F5B-DCB8-53E3-ACB5B21E5B86}"/>
              </a:ext>
            </a:extLst>
          </p:cNvPr>
          <p:cNvSpPr>
            <a:spLocks noGrp="1"/>
          </p:cNvSpPr>
          <p:nvPr>
            <p:ph type="title"/>
          </p:nvPr>
        </p:nvSpPr>
        <p:spPr>
          <a:xfrm>
            <a:off x="5868557" y="1138036"/>
            <a:ext cx="5444382" cy="1402470"/>
          </a:xfrm>
        </p:spPr>
        <p:txBody>
          <a:bodyPr anchor="t">
            <a:normAutofit/>
          </a:bodyPr>
          <a:lstStyle/>
          <a:p>
            <a:r>
              <a:rPr lang="en-US" sz="3200"/>
              <a:t>Why do we need mentorship?</a:t>
            </a:r>
          </a:p>
        </p:txBody>
      </p:sp>
      <p:pic>
        <p:nvPicPr>
          <p:cNvPr id="5" name="Picture 4" descr="Wood human figure">
            <a:extLst>
              <a:ext uri="{FF2B5EF4-FFF2-40B4-BE49-F238E27FC236}">
                <a16:creationId xmlns:a16="http://schemas.microsoft.com/office/drawing/2014/main" id="{F41F44BA-5F9B-C9C4-4D0E-0C699BF3B2BE}"/>
              </a:ext>
            </a:extLst>
          </p:cNvPr>
          <p:cNvPicPr>
            <a:picLocks noChangeAspect="1"/>
          </p:cNvPicPr>
          <p:nvPr/>
        </p:nvPicPr>
        <p:blipFill>
          <a:blip r:embed="rId3"/>
          <a:srcRect r="49862"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E9A2FD-E17E-754D-D397-C73F900BB0D5}"/>
              </a:ext>
            </a:extLst>
          </p:cNvPr>
          <p:cNvSpPr>
            <a:spLocks noGrp="1"/>
          </p:cNvSpPr>
          <p:nvPr>
            <p:ph idx="1"/>
          </p:nvPr>
        </p:nvSpPr>
        <p:spPr>
          <a:xfrm>
            <a:off x="5868557" y="2551176"/>
            <a:ext cx="5444382" cy="3591207"/>
          </a:xfrm>
        </p:spPr>
        <p:txBody>
          <a:bodyPr>
            <a:normAutofit/>
          </a:bodyPr>
          <a:lstStyle/>
          <a:p>
            <a:r>
              <a:rPr lang="en-US" sz="2000" dirty="0"/>
              <a:t>Develop professional academic skills</a:t>
            </a:r>
          </a:p>
          <a:p>
            <a:r>
              <a:rPr lang="en-US" sz="2000" dirty="0"/>
              <a:t>Career management</a:t>
            </a:r>
          </a:p>
          <a:p>
            <a:r>
              <a:rPr lang="en-US" sz="2000" dirty="0"/>
              <a:t>Knowledge</a:t>
            </a:r>
          </a:p>
          <a:p>
            <a:r>
              <a:rPr lang="en-US" sz="2000" dirty="0"/>
              <a:t>Networking</a:t>
            </a:r>
          </a:p>
          <a:p>
            <a:r>
              <a:rPr lang="en-US" sz="2000" dirty="0"/>
              <a:t>Increase in career satisfaction – professional </a:t>
            </a:r>
            <a:r>
              <a:rPr lang="en-US" sz="2000" dirty="0" err="1"/>
              <a:t>fullfillment</a:t>
            </a:r>
            <a:r>
              <a:rPr lang="en-US" sz="2000" dirty="0"/>
              <a:t>  </a:t>
            </a:r>
          </a:p>
          <a:p>
            <a:r>
              <a:rPr lang="en-US" sz="2000" dirty="0"/>
              <a:t>Navigating professional environment</a:t>
            </a:r>
          </a:p>
          <a:p>
            <a:r>
              <a:rPr lang="en-US" sz="2000" dirty="0"/>
              <a:t>INCREASED SELF-EFFICACY</a:t>
            </a:r>
          </a:p>
        </p:txBody>
      </p:sp>
    </p:spTree>
    <p:extLst>
      <p:ext uri="{BB962C8B-B14F-4D97-AF65-F5344CB8AC3E}">
        <p14:creationId xmlns:p14="http://schemas.microsoft.com/office/powerpoint/2010/main" val="2601771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9878-C4A2-7546-9484-BC23E0C21589}"/>
              </a:ext>
            </a:extLst>
          </p:cNvPr>
          <p:cNvSpPr>
            <a:spLocks noGrp="1"/>
          </p:cNvSpPr>
          <p:nvPr>
            <p:ph type="title"/>
          </p:nvPr>
        </p:nvSpPr>
        <p:spPr>
          <a:xfrm>
            <a:off x="838200" y="136988"/>
            <a:ext cx="10515600" cy="1325563"/>
          </a:xfrm>
        </p:spPr>
        <p:txBody>
          <a:bodyPr/>
          <a:lstStyle/>
          <a:p>
            <a:r>
              <a:rPr lang="en-US" dirty="0"/>
              <a:t>Different ROLES</a:t>
            </a:r>
          </a:p>
        </p:txBody>
      </p:sp>
      <p:sp>
        <p:nvSpPr>
          <p:cNvPr id="9" name="Content Placeholder 6">
            <a:extLst>
              <a:ext uri="{FF2B5EF4-FFF2-40B4-BE49-F238E27FC236}">
                <a16:creationId xmlns:a16="http://schemas.microsoft.com/office/drawing/2014/main" id="{CFD59D4B-74DC-744C-8434-7FF651A8C06F}"/>
              </a:ext>
            </a:extLst>
          </p:cNvPr>
          <p:cNvSpPr txBox="1">
            <a:spLocks/>
          </p:cNvSpPr>
          <p:nvPr/>
        </p:nvSpPr>
        <p:spPr>
          <a:xfrm>
            <a:off x="8190362" y="2821492"/>
            <a:ext cx="2688095" cy="263737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
                <a:schemeClr val="accent2"/>
              </a:buClr>
            </a:pPr>
            <a:endParaRPr lang="en-US" dirty="0"/>
          </a:p>
        </p:txBody>
      </p:sp>
      <p:graphicFrame>
        <p:nvGraphicFramePr>
          <p:cNvPr id="17" name="Diagram 16">
            <a:extLst>
              <a:ext uri="{FF2B5EF4-FFF2-40B4-BE49-F238E27FC236}">
                <a16:creationId xmlns:a16="http://schemas.microsoft.com/office/drawing/2014/main" id="{BC821EB8-6191-D34B-97C3-89B8F224453A}"/>
              </a:ext>
            </a:extLst>
          </p:cNvPr>
          <p:cNvGraphicFramePr/>
          <p:nvPr/>
        </p:nvGraphicFramePr>
        <p:xfrm>
          <a:off x="1878466" y="79976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iangle 4">
            <a:extLst>
              <a:ext uri="{FF2B5EF4-FFF2-40B4-BE49-F238E27FC236}">
                <a16:creationId xmlns:a16="http://schemas.microsoft.com/office/drawing/2014/main" id="{77AD8F34-3258-7C4F-9418-62B20B086A67}"/>
              </a:ext>
            </a:extLst>
          </p:cNvPr>
          <p:cNvSpPr/>
          <p:nvPr/>
        </p:nvSpPr>
        <p:spPr>
          <a:xfrm>
            <a:off x="5634681" y="6614160"/>
            <a:ext cx="615570" cy="24384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451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toy person in front of two lines of white figures">
            <a:extLst>
              <a:ext uri="{FF2B5EF4-FFF2-40B4-BE49-F238E27FC236}">
                <a16:creationId xmlns:a16="http://schemas.microsoft.com/office/drawing/2014/main" id="{98CCD832-84E4-4B2D-0267-32994EBCE042}"/>
              </a:ext>
            </a:extLst>
          </p:cNvPr>
          <p:cNvPicPr>
            <a:picLocks noChangeAspect="1"/>
          </p:cNvPicPr>
          <p:nvPr/>
        </p:nvPicPr>
        <p:blipFill>
          <a:blip r:embed="rId3"/>
          <a:srcRect l="25993" r="22137"/>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77B79-ED24-74A9-FAB6-469C01FF98F6}"/>
              </a:ext>
            </a:extLst>
          </p:cNvPr>
          <p:cNvSpPr>
            <a:spLocks noGrp="1"/>
          </p:cNvSpPr>
          <p:nvPr>
            <p:ph type="title"/>
          </p:nvPr>
        </p:nvSpPr>
        <p:spPr>
          <a:xfrm>
            <a:off x="6115317" y="405685"/>
            <a:ext cx="5464968" cy="1559301"/>
          </a:xfrm>
        </p:spPr>
        <p:txBody>
          <a:bodyPr>
            <a:normAutofit/>
          </a:bodyPr>
          <a:lstStyle/>
          <a:p>
            <a:r>
              <a:rPr lang="en-US" sz="4000"/>
              <a:t>Mentorship creates success</a:t>
            </a:r>
          </a:p>
        </p:txBody>
      </p:sp>
      <p:sp>
        <p:nvSpPr>
          <p:cNvPr id="3" name="Content Placeholder 2">
            <a:extLst>
              <a:ext uri="{FF2B5EF4-FFF2-40B4-BE49-F238E27FC236}">
                <a16:creationId xmlns:a16="http://schemas.microsoft.com/office/drawing/2014/main" id="{A5676A8B-4A8B-7DAD-3262-8375604671FC}"/>
              </a:ext>
            </a:extLst>
          </p:cNvPr>
          <p:cNvSpPr>
            <a:spLocks noGrp="1"/>
          </p:cNvSpPr>
          <p:nvPr>
            <p:ph idx="1"/>
          </p:nvPr>
        </p:nvSpPr>
        <p:spPr>
          <a:xfrm>
            <a:off x="6115317" y="2743200"/>
            <a:ext cx="5247340" cy="3496878"/>
          </a:xfrm>
        </p:spPr>
        <p:txBody>
          <a:bodyPr anchor="ctr">
            <a:normAutofit/>
          </a:bodyPr>
          <a:lstStyle/>
          <a:p>
            <a:pPr marL="0" indent="0">
              <a:buNone/>
            </a:pPr>
            <a:r>
              <a:rPr lang="en-US" sz="2200" dirty="0"/>
              <a:t>3 KEY LEVERS OF CAREER SUCCESS:</a:t>
            </a:r>
          </a:p>
          <a:p>
            <a:pPr marL="342900" indent="-342900">
              <a:buAutoNum type="arabicPeriod"/>
            </a:pPr>
            <a:endParaRPr lang="en-US" sz="2200" dirty="0"/>
          </a:p>
          <a:p>
            <a:pPr marL="342900" indent="-342900">
              <a:buAutoNum type="arabicPeriod"/>
            </a:pPr>
            <a:r>
              <a:rPr lang="en-US" sz="2200" dirty="0"/>
              <a:t>ABILITY</a:t>
            </a:r>
          </a:p>
          <a:p>
            <a:pPr marL="342900" indent="-342900">
              <a:buAutoNum type="arabicPeriod"/>
            </a:pPr>
            <a:r>
              <a:rPr lang="en-US" sz="2200" dirty="0"/>
              <a:t>MOTIVATION</a:t>
            </a:r>
          </a:p>
          <a:p>
            <a:pPr marL="342900" indent="-342900">
              <a:buAutoNum type="arabicPeriod"/>
            </a:pPr>
            <a:r>
              <a:rPr lang="en-US" sz="2200" dirty="0"/>
              <a:t>OPPORTUNITY</a:t>
            </a:r>
          </a:p>
          <a:p>
            <a:pPr marL="342900" indent="-342900">
              <a:buAutoNum type="arabicPeriod"/>
            </a:pPr>
            <a:endParaRPr lang="en-US" sz="1400" dirty="0"/>
          </a:p>
          <a:p>
            <a:pPr marL="342900" indent="-342900">
              <a:buAutoNum type="arabicPeriod"/>
            </a:pPr>
            <a:endParaRPr lang="en-US" sz="1400" dirty="0"/>
          </a:p>
          <a:p>
            <a:pPr marL="342900" indent="-342900">
              <a:buAutoNum type="arabicPeriod"/>
            </a:pPr>
            <a:endParaRPr lang="en-US" sz="1400" dirty="0"/>
          </a:p>
        </p:txBody>
      </p:sp>
      <p:sp>
        <p:nvSpPr>
          <p:cNvPr id="6" name="TextBox 5">
            <a:extLst>
              <a:ext uri="{FF2B5EF4-FFF2-40B4-BE49-F238E27FC236}">
                <a16:creationId xmlns:a16="http://schemas.microsoft.com/office/drawing/2014/main" id="{CBD1855A-50FF-BC69-E388-2FC610E620F1}"/>
              </a:ext>
            </a:extLst>
          </p:cNvPr>
          <p:cNvSpPr txBox="1"/>
          <p:nvPr/>
        </p:nvSpPr>
        <p:spPr>
          <a:xfrm>
            <a:off x="5918617" y="6236871"/>
            <a:ext cx="627338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dirty="0">
                <a:effectLst/>
                <a:latin typeface="Arial" panose="020B0604020202020204" pitchFamily="34" charset="0"/>
              </a:rPr>
              <a:t>Ramaswami, A., Dreher, G. F., Bretz, R., &amp; </a:t>
            </a:r>
            <a:r>
              <a:rPr lang="en-US" sz="1050" b="0" i="0" u="none" strike="noStrike" dirty="0" err="1">
                <a:effectLst/>
                <a:latin typeface="Arial" panose="020B0604020202020204" pitchFamily="34" charset="0"/>
              </a:rPr>
              <a:t>Wiethoff</a:t>
            </a:r>
            <a:r>
              <a:rPr lang="en-US" sz="1050" b="0" i="0" u="none" strike="noStrike" dirty="0">
                <a:effectLst/>
                <a:latin typeface="Arial" panose="020B0604020202020204" pitchFamily="34" charset="0"/>
              </a:rPr>
              <a:t>, C. (2010). Gender, mentoring, and career success: The importance of organizational context. </a:t>
            </a:r>
            <a:r>
              <a:rPr lang="en-US" sz="1050" b="0" i="1" u="none" strike="noStrike" dirty="0">
                <a:effectLst/>
                <a:latin typeface="Arial" panose="020B0604020202020204" pitchFamily="34" charset="0"/>
              </a:rPr>
              <a:t>Personnel Psychology</a:t>
            </a:r>
            <a:r>
              <a:rPr lang="en-US" sz="1050" b="0" i="0" u="none" strike="noStrike" dirty="0">
                <a:effectLst/>
                <a:latin typeface="Arial" panose="020B0604020202020204" pitchFamily="34" charset="0"/>
              </a:rPr>
              <a:t>, </a:t>
            </a:r>
            <a:r>
              <a:rPr lang="en-US" sz="1050" b="0" i="1" u="none" strike="noStrike" dirty="0">
                <a:effectLst/>
                <a:latin typeface="Arial" panose="020B0604020202020204" pitchFamily="34" charset="0"/>
              </a:rPr>
              <a:t>63</a:t>
            </a:r>
            <a:r>
              <a:rPr lang="en-US" sz="1050" b="0" i="0" u="none" strike="noStrike" dirty="0">
                <a:effectLst/>
                <a:latin typeface="Arial" panose="020B0604020202020204" pitchFamily="34" charset="0"/>
              </a:rPr>
              <a:t>(2), 385-405.</a:t>
            </a:r>
            <a:endParaRPr lang="en-US" sz="1050" dirty="0"/>
          </a:p>
        </p:txBody>
      </p:sp>
    </p:spTree>
    <p:extLst>
      <p:ext uri="{BB962C8B-B14F-4D97-AF65-F5344CB8AC3E}">
        <p14:creationId xmlns:p14="http://schemas.microsoft.com/office/powerpoint/2010/main" val="3021593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rendering of game pieces tied together with a rope">
            <a:extLst>
              <a:ext uri="{FF2B5EF4-FFF2-40B4-BE49-F238E27FC236}">
                <a16:creationId xmlns:a16="http://schemas.microsoft.com/office/drawing/2014/main" id="{A2D9AF31-9FA3-5F4B-9FB9-730BA653FA5D}"/>
              </a:ext>
            </a:extLst>
          </p:cNvPr>
          <p:cNvPicPr>
            <a:picLocks noChangeAspect="1"/>
          </p:cNvPicPr>
          <p:nvPr/>
        </p:nvPicPr>
        <p:blipFill>
          <a:blip r:embed="rId3"/>
          <a:srcRect l="7331" r="3350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2BFB7-C8DE-3D15-A0F7-13FEEE73E7FC}"/>
              </a:ext>
            </a:extLst>
          </p:cNvPr>
          <p:cNvSpPr>
            <a:spLocks noGrp="1"/>
          </p:cNvSpPr>
          <p:nvPr>
            <p:ph type="title"/>
          </p:nvPr>
        </p:nvSpPr>
        <p:spPr>
          <a:xfrm>
            <a:off x="6115317" y="405685"/>
            <a:ext cx="5464968" cy="1559301"/>
          </a:xfrm>
        </p:spPr>
        <p:txBody>
          <a:bodyPr>
            <a:normAutofit/>
          </a:bodyPr>
          <a:lstStyle/>
          <a:p>
            <a:r>
              <a:rPr lang="en-US" sz="4000" dirty="0"/>
              <a:t>Peer Mentoring </a:t>
            </a:r>
          </a:p>
        </p:txBody>
      </p:sp>
      <p:sp>
        <p:nvSpPr>
          <p:cNvPr id="3" name="Content Placeholder 2">
            <a:extLst>
              <a:ext uri="{FF2B5EF4-FFF2-40B4-BE49-F238E27FC236}">
                <a16:creationId xmlns:a16="http://schemas.microsoft.com/office/drawing/2014/main" id="{4393A666-A0F4-B3A5-5548-19952CE3243E}"/>
              </a:ext>
            </a:extLst>
          </p:cNvPr>
          <p:cNvSpPr>
            <a:spLocks noGrp="1"/>
          </p:cNvSpPr>
          <p:nvPr>
            <p:ph idx="1"/>
          </p:nvPr>
        </p:nvSpPr>
        <p:spPr>
          <a:xfrm>
            <a:off x="5410196" y="1680560"/>
            <a:ext cx="5247340" cy="3496878"/>
          </a:xfrm>
        </p:spPr>
        <p:txBody>
          <a:bodyPr anchor="ctr">
            <a:normAutofit/>
          </a:bodyPr>
          <a:lstStyle/>
          <a:p>
            <a:pPr lvl="1"/>
            <a:r>
              <a:rPr lang="en-US" sz="2000" dirty="0"/>
              <a:t>Fills a gap not covered by a traditional mentor</a:t>
            </a:r>
          </a:p>
          <a:p>
            <a:pPr lvl="1"/>
            <a:r>
              <a:rPr lang="en-US" sz="2000" dirty="0"/>
              <a:t>Less traditional views of position, status, power, and hierarchy</a:t>
            </a:r>
          </a:p>
          <a:p>
            <a:pPr lvl="1"/>
            <a:r>
              <a:rPr lang="en-US" sz="2000" dirty="0"/>
              <a:t>Peers are more readily available and accessible</a:t>
            </a:r>
          </a:p>
        </p:txBody>
      </p:sp>
      <p:sp>
        <p:nvSpPr>
          <p:cNvPr id="6" name="TextBox 5">
            <a:extLst>
              <a:ext uri="{FF2B5EF4-FFF2-40B4-BE49-F238E27FC236}">
                <a16:creationId xmlns:a16="http://schemas.microsoft.com/office/drawing/2014/main" id="{2FB9B1CB-A895-86C3-616D-C7CA69E24B8B}"/>
              </a:ext>
            </a:extLst>
          </p:cNvPr>
          <p:cNvSpPr txBox="1"/>
          <p:nvPr/>
        </p:nvSpPr>
        <p:spPr>
          <a:xfrm>
            <a:off x="5917133" y="6098370"/>
            <a:ext cx="62733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222222"/>
                </a:solidFill>
                <a:effectLst/>
                <a:latin typeface="Arial" panose="020B0604020202020204" pitchFamily="34" charset="0"/>
              </a:rPr>
              <a:t>Murrell, A. J., Blake-Beard, S., &amp; Porter Jr, D. M. (2021). The importance of peer mentoring, identity work and holding environments: A study of African American leadership development. </a:t>
            </a:r>
            <a:r>
              <a:rPr lang="en-US" sz="1000" b="0" i="1" u="none" strike="noStrike" dirty="0">
                <a:solidFill>
                  <a:srgbClr val="222222"/>
                </a:solidFill>
                <a:effectLst/>
                <a:latin typeface="Arial" panose="020B0604020202020204" pitchFamily="34" charset="0"/>
              </a:rPr>
              <a:t>International Journal of Environmental Research and Public Health</a:t>
            </a:r>
            <a:r>
              <a:rPr lang="en-US" sz="1000" b="0" i="0" u="none" strike="noStrike" dirty="0">
                <a:solidFill>
                  <a:srgbClr val="222222"/>
                </a:solidFill>
                <a:effectLst/>
                <a:latin typeface="Arial" panose="020B0604020202020204" pitchFamily="34" charset="0"/>
              </a:rPr>
              <a:t>, </a:t>
            </a:r>
            <a:r>
              <a:rPr lang="en-US" sz="1000" b="0" i="1" u="none" strike="noStrike" dirty="0">
                <a:solidFill>
                  <a:srgbClr val="222222"/>
                </a:solidFill>
                <a:effectLst/>
                <a:latin typeface="Arial" panose="020B0604020202020204" pitchFamily="34" charset="0"/>
              </a:rPr>
              <a:t>18</a:t>
            </a:r>
            <a:r>
              <a:rPr lang="en-US" sz="1000" b="0" i="0" u="none" strike="noStrike" dirty="0">
                <a:solidFill>
                  <a:srgbClr val="222222"/>
                </a:solidFill>
                <a:effectLst/>
                <a:latin typeface="Arial" panose="020B0604020202020204" pitchFamily="34" charset="0"/>
              </a:rPr>
              <a:t>(9), 4920.</a:t>
            </a:r>
            <a:endParaRPr lang="en-US" sz="1000" dirty="0"/>
          </a:p>
          <a:p>
            <a:endParaRPr lang="en-US" sz="1000" dirty="0"/>
          </a:p>
        </p:txBody>
      </p:sp>
    </p:spTree>
    <p:extLst>
      <p:ext uri="{BB962C8B-B14F-4D97-AF65-F5344CB8AC3E}">
        <p14:creationId xmlns:p14="http://schemas.microsoft.com/office/powerpoint/2010/main" val="346589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0052-04F4-714B-89D9-B03A08E28667}"/>
              </a:ext>
            </a:extLst>
          </p:cNvPr>
          <p:cNvSpPr>
            <a:spLocks noGrp="1"/>
          </p:cNvSpPr>
          <p:nvPr>
            <p:ph type="title"/>
          </p:nvPr>
        </p:nvSpPr>
        <p:spPr/>
        <p:txBody>
          <a:bodyPr/>
          <a:lstStyle/>
          <a:p>
            <a:r>
              <a:rPr lang="en-US" b="1" dirty="0"/>
              <a:t>Peer Mentorship Benefits</a:t>
            </a:r>
          </a:p>
        </p:txBody>
      </p:sp>
      <p:sp>
        <p:nvSpPr>
          <p:cNvPr id="3" name="Content Placeholder 2">
            <a:extLst>
              <a:ext uri="{FF2B5EF4-FFF2-40B4-BE49-F238E27FC236}">
                <a16:creationId xmlns:a16="http://schemas.microsoft.com/office/drawing/2014/main" id="{89D01E5F-2413-1F4B-9CB7-BE88B1D4003C}"/>
              </a:ext>
            </a:extLst>
          </p:cNvPr>
          <p:cNvSpPr>
            <a:spLocks noGrp="1"/>
          </p:cNvSpPr>
          <p:nvPr>
            <p:ph sz="half" idx="1"/>
          </p:nvPr>
        </p:nvSpPr>
        <p:spPr>
          <a:xfrm>
            <a:off x="1011623" y="1570485"/>
            <a:ext cx="5084378" cy="4447787"/>
          </a:xfrm>
        </p:spPr>
        <p:txBody>
          <a:bodyPr numCol="2">
            <a:noAutofit/>
          </a:bodyPr>
          <a:lstStyle/>
          <a:p>
            <a:r>
              <a:rPr lang="en-US" sz="2400" dirty="0"/>
              <a:t>Non-hierarchical</a:t>
            </a:r>
          </a:p>
          <a:p>
            <a:r>
              <a:rPr lang="en-US" sz="2400" dirty="0"/>
              <a:t>Empowerment</a:t>
            </a:r>
          </a:p>
          <a:p>
            <a:r>
              <a:rPr lang="en-US" sz="2400" dirty="0"/>
              <a:t>Reduced feeling of isolation</a:t>
            </a:r>
          </a:p>
          <a:p>
            <a:r>
              <a:rPr lang="en-US" sz="2400" dirty="0"/>
              <a:t>Sense of community</a:t>
            </a:r>
          </a:p>
          <a:p>
            <a:r>
              <a:rPr lang="en-US" sz="2400" dirty="0"/>
              <a:t>Self-direction</a:t>
            </a:r>
          </a:p>
          <a:p>
            <a:r>
              <a:rPr lang="en-US" sz="2400" dirty="0"/>
              <a:t>Mutual learning</a:t>
            </a:r>
          </a:p>
          <a:p>
            <a:r>
              <a:rPr lang="en-US" sz="2400" dirty="0"/>
              <a:t>Collaborative</a:t>
            </a:r>
          </a:p>
          <a:p>
            <a:r>
              <a:rPr lang="en-US" sz="2400" dirty="0"/>
              <a:t>Shared generational values</a:t>
            </a:r>
          </a:p>
          <a:p>
            <a:r>
              <a:rPr lang="en-US" sz="2400" dirty="0"/>
              <a:t>Networking</a:t>
            </a:r>
          </a:p>
          <a:p>
            <a:r>
              <a:rPr lang="en-US" sz="2400" dirty="0"/>
              <a:t>Normalize and legitimize concerns</a:t>
            </a:r>
          </a:p>
          <a:p>
            <a:r>
              <a:rPr lang="en-US" sz="2400" dirty="0"/>
              <a:t>Professional identity formation</a:t>
            </a:r>
          </a:p>
          <a:p>
            <a:r>
              <a:rPr lang="en-US" sz="2400" dirty="0"/>
              <a:t>Pooled resources</a:t>
            </a:r>
          </a:p>
          <a:p>
            <a:endParaRPr lang="en-US" sz="1600" dirty="0"/>
          </a:p>
        </p:txBody>
      </p:sp>
      <p:sp>
        <p:nvSpPr>
          <p:cNvPr id="8" name="Content Placeholder 7">
            <a:extLst>
              <a:ext uri="{FF2B5EF4-FFF2-40B4-BE49-F238E27FC236}">
                <a16:creationId xmlns:a16="http://schemas.microsoft.com/office/drawing/2014/main" id="{FF3F433B-4D90-9949-9EBC-7152A5502216}"/>
              </a:ext>
            </a:extLst>
          </p:cNvPr>
          <p:cNvSpPr>
            <a:spLocks noGrp="1"/>
          </p:cNvSpPr>
          <p:nvPr>
            <p:ph sz="half" idx="2"/>
          </p:nvPr>
        </p:nvSpPr>
        <p:spPr>
          <a:xfrm>
            <a:off x="5634681" y="1885280"/>
            <a:ext cx="4270247" cy="3101982"/>
          </a:xfrm>
        </p:spPr>
        <p:txBody>
          <a:bodyPr>
            <a:normAutofit/>
          </a:bodyPr>
          <a:lstStyle/>
          <a:p>
            <a:endParaRPr lang="en-US" sz="2000" dirty="0"/>
          </a:p>
          <a:p>
            <a:pPr marL="0" indent="0">
              <a:buNone/>
            </a:pPr>
            <a:endParaRPr lang="en-US" sz="2000" dirty="0"/>
          </a:p>
        </p:txBody>
      </p:sp>
      <p:sp>
        <p:nvSpPr>
          <p:cNvPr id="5" name="Triangle 4">
            <a:extLst>
              <a:ext uri="{FF2B5EF4-FFF2-40B4-BE49-F238E27FC236}">
                <a16:creationId xmlns:a16="http://schemas.microsoft.com/office/drawing/2014/main" id="{0AC8064D-CC4B-C84E-A2EC-E181D15F7575}"/>
              </a:ext>
            </a:extLst>
          </p:cNvPr>
          <p:cNvSpPr/>
          <p:nvPr/>
        </p:nvSpPr>
        <p:spPr>
          <a:xfrm>
            <a:off x="5634681" y="6614160"/>
            <a:ext cx="615570" cy="24384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oworkers with sticky notes">
            <a:extLst>
              <a:ext uri="{FF2B5EF4-FFF2-40B4-BE49-F238E27FC236}">
                <a16:creationId xmlns:a16="http://schemas.microsoft.com/office/drawing/2014/main" id="{1272A8FC-87B5-55EF-DA1C-ADB83B093AB0}"/>
              </a:ext>
            </a:extLst>
          </p:cNvPr>
          <p:cNvPicPr>
            <a:picLocks noChangeAspect="1"/>
          </p:cNvPicPr>
          <p:nvPr/>
        </p:nvPicPr>
        <p:blipFill>
          <a:blip r:embed="rId3"/>
          <a:stretch>
            <a:fillRect/>
          </a:stretch>
        </p:blipFill>
        <p:spPr>
          <a:xfrm>
            <a:off x="6498263" y="1570485"/>
            <a:ext cx="4823936" cy="3213757"/>
          </a:xfrm>
          <a:prstGeom prst="rect">
            <a:avLst/>
          </a:prstGeom>
        </p:spPr>
      </p:pic>
    </p:spTree>
    <p:extLst>
      <p:ext uri="{BB962C8B-B14F-4D97-AF65-F5344CB8AC3E}">
        <p14:creationId xmlns:p14="http://schemas.microsoft.com/office/powerpoint/2010/main" val="21545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793EA-1EDE-6FAE-3A19-A1CB83A5AC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C2DDED-537B-D3D0-5214-57DBA055460D}"/>
              </a:ext>
            </a:extLst>
          </p:cNvPr>
          <p:cNvSpPr>
            <a:spLocks noGrp="1"/>
          </p:cNvSpPr>
          <p:nvPr>
            <p:ph type="body" sz="quarter" idx="4294967295"/>
          </p:nvPr>
        </p:nvSpPr>
        <p:spPr>
          <a:xfrm>
            <a:off x="2478316" y="685092"/>
            <a:ext cx="7353300" cy="941735"/>
          </a:xfrm>
        </p:spPr>
        <p:txBody>
          <a:bodyPr vert="horz" lIns="0" tIns="0" rIns="0" bIns="45720" rtlCol="0">
            <a:noAutofit/>
          </a:bodyPr>
          <a:lstStyle/>
          <a:p>
            <a:pPr marL="0" indent="0">
              <a:buNone/>
            </a:pP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Adult Development</a:t>
            </a:r>
          </a:p>
        </p:txBody>
      </p:sp>
      <p:sp>
        <p:nvSpPr>
          <p:cNvPr id="3" name="Text Placeholder 2">
            <a:extLst>
              <a:ext uri="{FF2B5EF4-FFF2-40B4-BE49-F238E27FC236}">
                <a16:creationId xmlns:a16="http://schemas.microsoft.com/office/drawing/2014/main" id="{53F27C2C-82A1-720A-9D22-8F4FA64421FC}"/>
              </a:ext>
            </a:extLst>
          </p:cNvPr>
          <p:cNvSpPr>
            <a:spLocks noGrp="1"/>
          </p:cNvSpPr>
          <p:nvPr>
            <p:ph type="body" sz="quarter" idx="11"/>
          </p:nvPr>
        </p:nvSpPr>
        <p:spPr>
          <a:xfrm>
            <a:off x="6967999" y="3298650"/>
            <a:ext cx="3337699" cy="1321918"/>
          </a:xfrm>
        </p:spPr>
        <p:txBody>
          <a:bodyPr>
            <a:normAutofit/>
          </a:bodyPr>
          <a:lstStyle/>
          <a:p>
            <a:pPr marL="342900" indent="-342900">
              <a:lnSpc>
                <a:spcPct val="100000"/>
              </a:lnSpc>
              <a:buFont typeface="Arial" panose="020B0604020202020204" pitchFamily="34" charset="0"/>
              <a:buChar char="•"/>
            </a:pPr>
            <a:r>
              <a:rPr lang="en-US" sz="2400" dirty="0"/>
              <a:t>It is normal for purpose to evolve over time. </a:t>
            </a:r>
          </a:p>
          <a:p>
            <a:pPr marL="342900" indent="-342900">
              <a:lnSpc>
                <a:spcPct val="100000"/>
              </a:lnSpc>
              <a:buFont typeface="Arial" panose="020B0604020202020204" pitchFamily="34" charset="0"/>
              <a:buChar char="•"/>
            </a:pPr>
            <a:endParaRPr lang="en-US" sz="2400" dirty="0"/>
          </a:p>
          <a:p>
            <a:pPr marL="342900" indent="-342900">
              <a:lnSpc>
                <a:spcPct val="100000"/>
              </a:lnSpc>
              <a:buFont typeface="Arial" panose="020B0604020202020204" pitchFamily="34" charset="0"/>
              <a:buChar char="•"/>
            </a:pPr>
            <a:endParaRPr lang="en-US" sz="2400" dirty="0"/>
          </a:p>
        </p:txBody>
      </p:sp>
      <p:pic>
        <p:nvPicPr>
          <p:cNvPr id="1026" name="Picture 2" descr="Nautilus in Blue II - Caroline Kelly Canvas Art Print ( scenic &amp; landscapes &gt; Nature &gt; Sea Shells art) - 12x12 in">
            <a:extLst>
              <a:ext uri="{FF2B5EF4-FFF2-40B4-BE49-F238E27FC236}">
                <a16:creationId xmlns:a16="http://schemas.microsoft.com/office/drawing/2014/main" id="{FD635DA8-4EC1-03C8-91CB-5170477FF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80" r="6357"/>
          <a:stretch/>
        </p:blipFill>
        <p:spPr bwMode="auto">
          <a:xfrm>
            <a:off x="7023746" y="2861535"/>
            <a:ext cx="3337699" cy="2963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559F2A-846E-35C9-1D6C-FC91A126A54A}"/>
              </a:ext>
            </a:extLst>
          </p:cNvPr>
          <p:cNvSpPr txBox="1"/>
          <p:nvPr/>
        </p:nvSpPr>
        <p:spPr>
          <a:xfrm>
            <a:off x="2461987" y="3440237"/>
            <a:ext cx="4610745" cy="646331"/>
          </a:xfrm>
          <a:prstGeom prst="rect">
            <a:avLst/>
          </a:prstGeom>
          <a:noFill/>
        </p:spPr>
        <p:txBody>
          <a:bodyPr wrap="square" lIns="0" tIns="0" rIns="0">
            <a:noAutofit/>
          </a:bodyPr>
          <a:lstStyle/>
          <a:p>
            <a:pPr>
              <a:lnSpc>
                <a:spcPct val="100000"/>
              </a:lnSpc>
            </a:pPr>
            <a:r>
              <a:rPr lang="en-US" dirty="0">
                <a:latin typeface="Helvetica Neue Thin" panose="020B0403020202020204" pitchFamily="34" charset="0"/>
                <a:ea typeface="Helvetica Neue Thin" panose="020B0403020202020204" pitchFamily="34" charset="0"/>
              </a:rPr>
              <a:t>It is normal for purpose </a:t>
            </a:r>
            <a:br>
              <a:rPr lang="en-US" dirty="0">
                <a:latin typeface="Helvetica Neue Thin" panose="020B0403020202020204" pitchFamily="34" charset="0"/>
                <a:ea typeface="Helvetica Neue Thin" panose="020B0403020202020204" pitchFamily="34" charset="0"/>
              </a:rPr>
            </a:br>
            <a:r>
              <a:rPr lang="en-US" dirty="0">
                <a:latin typeface="Helvetica Neue Thin" panose="020B0403020202020204" pitchFamily="34" charset="0"/>
                <a:ea typeface="Helvetica Neue Thin" panose="020B0403020202020204" pitchFamily="34" charset="0"/>
              </a:rPr>
              <a:t>to evolve over time. </a:t>
            </a:r>
          </a:p>
        </p:txBody>
      </p:sp>
    </p:spTree>
    <p:extLst>
      <p:ext uri="{BB962C8B-B14F-4D97-AF65-F5344CB8AC3E}">
        <p14:creationId xmlns:p14="http://schemas.microsoft.com/office/powerpoint/2010/main" val="1673556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cient blue, brown, and yellow mosaic tiles">
            <a:extLst>
              <a:ext uri="{FF2B5EF4-FFF2-40B4-BE49-F238E27FC236}">
                <a16:creationId xmlns:a16="http://schemas.microsoft.com/office/drawing/2014/main" id="{A5D4543E-D58A-90C0-5899-6958ADD031B8}"/>
              </a:ext>
            </a:extLst>
          </p:cNvPr>
          <p:cNvPicPr>
            <a:picLocks noChangeAspect="1"/>
          </p:cNvPicPr>
          <p:nvPr/>
        </p:nvPicPr>
        <p:blipFill>
          <a:blip r:embed="rId3">
            <a:alphaModFix amt="50000"/>
          </a:blip>
          <a:stretch>
            <a:fillRect/>
          </a:stretch>
        </p:blipFill>
        <p:spPr>
          <a:xfrm>
            <a:off x="-28537" y="0"/>
            <a:ext cx="12418421" cy="6989736"/>
          </a:xfrm>
          <a:prstGeom prst="rect">
            <a:avLst/>
          </a:prstGeom>
        </p:spPr>
      </p:pic>
      <p:sp>
        <p:nvSpPr>
          <p:cNvPr id="2" name="Title 1">
            <a:extLst>
              <a:ext uri="{FF2B5EF4-FFF2-40B4-BE49-F238E27FC236}">
                <a16:creationId xmlns:a16="http://schemas.microsoft.com/office/drawing/2014/main" id="{13ACBF31-16FF-D248-94CC-9836DF92266B}"/>
              </a:ext>
            </a:extLst>
          </p:cNvPr>
          <p:cNvSpPr>
            <a:spLocks noGrp="1"/>
          </p:cNvSpPr>
          <p:nvPr>
            <p:ph type="title"/>
          </p:nvPr>
        </p:nvSpPr>
        <p:spPr/>
        <p:txBody>
          <a:bodyPr/>
          <a:lstStyle/>
          <a:p>
            <a:r>
              <a:rPr lang="en-US" dirty="0"/>
              <a:t>Creating a Mentorship Mosaic</a:t>
            </a:r>
          </a:p>
        </p:txBody>
      </p:sp>
      <p:sp>
        <p:nvSpPr>
          <p:cNvPr id="3" name="Content Placeholder 2">
            <a:extLst>
              <a:ext uri="{FF2B5EF4-FFF2-40B4-BE49-F238E27FC236}">
                <a16:creationId xmlns:a16="http://schemas.microsoft.com/office/drawing/2014/main" id="{020FE3E6-238F-E941-992B-707978F0A55C}"/>
              </a:ext>
            </a:extLst>
          </p:cNvPr>
          <p:cNvSpPr>
            <a:spLocks noGrp="1"/>
          </p:cNvSpPr>
          <p:nvPr>
            <p:ph idx="1"/>
          </p:nvPr>
        </p:nvSpPr>
        <p:spPr>
          <a:xfrm>
            <a:off x="1566448" y="1826156"/>
            <a:ext cx="6646333" cy="4351338"/>
          </a:xfrm>
        </p:spPr>
        <p:txBody>
          <a:bodyPr>
            <a:normAutofit lnSpcReduction="10000"/>
          </a:bodyPr>
          <a:lstStyle/>
          <a:p>
            <a:r>
              <a:rPr lang="en-US" dirty="0"/>
              <a:t>Professional Development</a:t>
            </a:r>
          </a:p>
          <a:p>
            <a:r>
              <a:rPr lang="en-US" dirty="0"/>
              <a:t>Publishing</a:t>
            </a:r>
          </a:p>
          <a:p>
            <a:r>
              <a:rPr lang="en-US" dirty="0"/>
              <a:t>Teaching</a:t>
            </a:r>
          </a:p>
          <a:p>
            <a:r>
              <a:rPr lang="en-US" dirty="0"/>
              <a:t>Service </a:t>
            </a:r>
          </a:p>
          <a:p>
            <a:r>
              <a:rPr lang="en-US" dirty="0"/>
              <a:t>Research </a:t>
            </a:r>
          </a:p>
          <a:p>
            <a:r>
              <a:rPr lang="en-US" dirty="0"/>
              <a:t>Networking </a:t>
            </a:r>
          </a:p>
          <a:p>
            <a:r>
              <a:rPr lang="en-US" dirty="0"/>
              <a:t>Work-life integration </a:t>
            </a:r>
          </a:p>
          <a:p>
            <a:r>
              <a:rPr lang="en-US" dirty="0"/>
              <a:t>Emotional support </a:t>
            </a:r>
          </a:p>
          <a:p>
            <a:r>
              <a:rPr lang="en-US" dirty="0"/>
              <a:t>Sponsorship</a:t>
            </a:r>
          </a:p>
        </p:txBody>
      </p:sp>
      <p:sp>
        <p:nvSpPr>
          <p:cNvPr id="4" name="Triangle 3">
            <a:extLst>
              <a:ext uri="{FF2B5EF4-FFF2-40B4-BE49-F238E27FC236}">
                <a16:creationId xmlns:a16="http://schemas.microsoft.com/office/drawing/2014/main" id="{0C78D993-3B92-FD45-99F9-DA287973C9BF}"/>
              </a:ext>
            </a:extLst>
          </p:cNvPr>
          <p:cNvSpPr/>
          <p:nvPr/>
        </p:nvSpPr>
        <p:spPr>
          <a:xfrm>
            <a:off x="5634681" y="6614160"/>
            <a:ext cx="615570" cy="24384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122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1696-7A52-BB45-BF29-3D0BF1FF0952}"/>
              </a:ext>
            </a:extLst>
          </p:cNvPr>
          <p:cNvSpPr>
            <a:spLocks noGrp="1"/>
          </p:cNvSpPr>
          <p:nvPr>
            <p:ph type="title"/>
          </p:nvPr>
        </p:nvSpPr>
        <p:spPr>
          <a:xfrm>
            <a:off x="499534" y="1053545"/>
            <a:ext cx="10515600" cy="1325563"/>
          </a:xfrm>
        </p:spPr>
        <p:txBody>
          <a:bodyPr/>
          <a:lstStyle/>
          <a:p>
            <a:r>
              <a:rPr lang="en-US" dirty="0"/>
              <a:t>Mapping activity </a:t>
            </a:r>
            <a:br>
              <a:rPr lang="en-US" dirty="0"/>
            </a:br>
            <a:endParaRPr lang="en-US" dirty="0"/>
          </a:p>
        </p:txBody>
      </p:sp>
      <p:sp>
        <p:nvSpPr>
          <p:cNvPr id="3" name="Content Placeholder 2">
            <a:extLst>
              <a:ext uri="{FF2B5EF4-FFF2-40B4-BE49-F238E27FC236}">
                <a16:creationId xmlns:a16="http://schemas.microsoft.com/office/drawing/2014/main" id="{4A2A5F8D-99A0-004A-9C07-1B15EE525AED}"/>
              </a:ext>
            </a:extLst>
          </p:cNvPr>
          <p:cNvSpPr>
            <a:spLocks noGrp="1"/>
          </p:cNvSpPr>
          <p:nvPr>
            <p:ph idx="1"/>
          </p:nvPr>
        </p:nvSpPr>
        <p:spPr/>
        <p:txBody>
          <a:bodyPr/>
          <a:lstStyle/>
          <a:p>
            <a:endParaRPr lang="en-US" dirty="0"/>
          </a:p>
        </p:txBody>
      </p:sp>
      <p:sp>
        <p:nvSpPr>
          <p:cNvPr id="4" name="Triangle 3">
            <a:extLst>
              <a:ext uri="{FF2B5EF4-FFF2-40B4-BE49-F238E27FC236}">
                <a16:creationId xmlns:a16="http://schemas.microsoft.com/office/drawing/2014/main" id="{03872EAC-D644-0B47-B7F5-010B269F1D13}"/>
              </a:ext>
            </a:extLst>
          </p:cNvPr>
          <p:cNvSpPr/>
          <p:nvPr/>
        </p:nvSpPr>
        <p:spPr>
          <a:xfrm>
            <a:off x="5634681" y="6614160"/>
            <a:ext cx="615570" cy="24384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1CBE30-8FD2-F246-B9C6-9D75CC3E10BC}"/>
              </a:ext>
            </a:extLst>
          </p:cNvPr>
          <p:cNvPicPr>
            <a:picLocks noChangeAspect="1"/>
          </p:cNvPicPr>
          <p:nvPr/>
        </p:nvPicPr>
        <p:blipFill rotWithShape="1">
          <a:blip r:embed="rId2"/>
          <a:srcRect l="6543" t="3457" r="5802" b="13579"/>
          <a:stretch/>
        </p:blipFill>
        <p:spPr>
          <a:xfrm>
            <a:off x="5342465" y="705962"/>
            <a:ext cx="6011335" cy="5689600"/>
          </a:xfrm>
          <a:prstGeom prst="rect">
            <a:avLst/>
          </a:prstGeom>
        </p:spPr>
      </p:pic>
    </p:spTree>
    <p:extLst>
      <p:ext uri="{BB962C8B-B14F-4D97-AF65-F5344CB8AC3E}">
        <p14:creationId xmlns:p14="http://schemas.microsoft.com/office/powerpoint/2010/main" val="769499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7DCE-5C25-B741-9AA7-5EDDB70BF5DA}"/>
              </a:ext>
            </a:extLst>
          </p:cNvPr>
          <p:cNvSpPr>
            <a:spLocks noGrp="1"/>
          </p:cNvSpPr>
          <p:nvPr>
            <p:ph type="title"/>
          </p:nvPr>
        </p:nvSpPr>
        <p:spPr/>
        <p:txBody>
          <a:bodyPr/>
          <a:lstStyle/>
          <a:p>
            <a:pPr algn="ctr"/>
            <a:r>
              <a:rPr lang="en-US" b="1" i="1" dirty="0"/>
              <a:t>Gaps in mentoring </a:t>
            </a:r>
          </a:p>
        </p:txBody>
      </p:sp>
      <p:sp>
        <p:nvSpPr>
          <p:cNvPr id="3" name="Content Placeholder 2">
            <a:extLst>
              <a:ext uri="{FF2B5EF4-FFF2-40B4-BE49-F238E27FC236}">
                <a16:creationId xmlns:a16="http://schemas.microsoft.com/office/drawing/2014/main" id="{642D8265-DFF7-0044-A37F-272FBEEBFF28}"/>
              </a:ext>
            </a:extLst>
          </p:cNvPr>
          <p:cNvSpPr>
            <a:spLocks noGrp="1"/>
          </p:cNvSpPr>
          <p:nvPr>
            <p:ph idx="1"/>
          </p:nvPr>
        </p:nvSpPr>
        <p:spPr>
          <a:xfrm>
            <a:off x="499533" y="1872511"/>
            <a:ext cx="4149959" cy="4351338"/>
          </a:xfrm>
        </p:spPr>
        <p:txBody>
          <a:bodyPr/>
          <a:lstStyle/>
          <a:p>
            <a:endParaRPr lang="en-US" dirty="0"/>
          </a:p>
          <a:p>
            <a:pPr lvl="1" fontAlgn="base"/>
            <a:r>
              <a:rPr lang="en-US" sz="3600" dirty="0"/>
              <a:t>What are gaps in your own personal mentorship?</a:t>
            </a:r>
          </a:p>
          <a:p>
            <a:pPr lvl="1" fontAlgn="base"/>
            <a:r>
              <a:rPr lang="en-US" sz="3600" dirty="0"/>
              <a:t>What is the impact of this gap?</a:t>
            </a:r>
          </a:p>
          <a:p>
            <a:pPr lvl="1" fontAlgn="base"/>
            <a:endParaRPr lang="en-US" sz="3600" dirty="0"/>
          </a:p>
          <a:p>
            <a:pPr marL="457200" lvl="1" indent="0" fontAlgn="base">
              <a:buNone/>
            </a:pPr>
            <a:endParaRPr lang="en-US" sz="3600" dirty="0"/>
          </a:p>
        </p:txBody>
      </p:sp>
      <p:sp>
        <p:nvSpPr>
          <p:cNvPr id="4" name="Triangle 3">
            <a:extLst>
              <a:ext uri="{FF2B5EF4-FFF2-40B4-BE49-F238E27FC236}">
                <a16:creationId xmlns:a16="http://schemas.microsoft.com/office/drawing/2014/main" id="{28D926AB-6B70-334B-B127-A8CE07475933}"/>
              </a:ext>
            </a:extLst>
          </p:cNvPr>
          <p:cNvSpPr/>
          <p:nvPr/>
        </p:nvSpPr>
        <p:spPr>
          <a:xfrm>
            <a:off x="5634681" y="6614160"/>
            <a:ext cx="615570" cy="24384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op view of a labyrinth">
            <a:extLst>
              <a:ext uri="{FF2B5EF4-FFF2-40B4-BE49-F238E27FC236}">
                <a16:creationId xmlns:a16="http://schemas.microsoft.com/office/drawing/2014/main" id="{AECF0352-8924-DE3F-119D-E7583D06E563}"/>
              </a:ext>
            </a:extLst>
          </p:cNvPr>
          <p:cNvPicPr>
            <a:picLocks noChangeAspect="1"/>
          </p:cNvPicPr>
          <p:nvPr/>
        </p:nvPicPr>
        <p:blipFill>
          <a:blip r:embed="rId3"/>
          <a:stretch>
            <a:fillRect/>
          </a:stretch>
        </p:blipFill>
        <p:spPr>
          <a:xfrm>
            <a:off x="5083444" y="1690688"/>
            <a:ext cx="6609023" cy="4406015"/>
          </a:xfrm>
          <a:prstGeom prst="rect">
            <a:avLst/>
          </a:prstGeom>
        </p:spPr>
      </p:pic>
    </p:spTree>
    <p:extLst>
      <p:ext uri="{BB962C8B-B14F-4D97-AF65-F5344CB8AC3E}">
        <p14:creationId xmlns:p14="http://schemas.microsoft.com/office/powerpoint/2010/main" val="378810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7F0D2D-96F8-4B45-B015-43F2BF67A42F}"/>
              </a:ext>
            </a:extLst>
          </p:cNvPr>
          <p:cNvSpPr>
            <a:spLocks noGrp="1"/>
          </p:cNvSpPr>
          <p:nvPr>
            <p:ph type="ctrTitle"/>
          </p:nvPr>
        </p:nvSpPr>
        <p:spPr>
          <a:xfrm>
            <a:off x="504372" y="2104974"/>
            <a:ext cx="7323784" cy="1823162"/>
          </a:xfrm>
        </p:spPr>
        <p:txBody>
          <a:bodyPr>
            <a:normAutofit/>
          </a:bodyPr>
          <a:lstStyle/>
          <a:p>
            <a:pPr marL="0" marR="0">
              <a:spcBef>
                <a:spcPts val="0"/>
              </a:spcBef>
              <a:spcAft>
                <a:spcPts val="0"/>
              </a:spcAft>
            </a:pP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CONSCIOUS LEADERSHIP</a:t>
            </a:r>
            <a:endParaRPr lang="en-US" dirty="0"/>
          </a:p>
        </p:txBody>
      </p:sp>
    </p:spTree>
    <p:extLst>
      <p:ext uri="{BB962C8B-B14F-4D97-AF65-F5344CB8AC3E}">
        <p14:creationId xmlns:p14="http://schemas.microsoft.com/office/powerpoint/2010/main" val="4151554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70F7-06A1-19C1-FCBF-93743F9A5F2C}"/>
              </a:ext>
            </a:extLst>
          </p:cNvPr>
          <p:cNvSpPr>
            <a:spLocks noGrp="1"/>
          </p:cNvSpPr>
          <p:nvPr>
            <p:ph type="title"/>
          </p:nvPr>
        </p:nvSpPr>
        <p:spPr/>
        <p:txBody>
          <a:bodyPr/>
          <a:lstStyle/>
          <a:p>
            <a:pPr algn="ctr"/>
            <a:r>
              <a:rPr lang="en-US" dirty="0"/>
              <a:t>Which way of approaching a situation is typically more effective?</a:t>
            </a:r>
          </a:p>
        </p:txBody>
      </p:sp>
      <p:sp>
        <p:nvSpPr>
          <p:cNvPr id="3" name="Content Placeholder 2">
            <a:extLst>
              <a:ext uri="{FF2B5EF4-FFF2-40B4-BE49-F238E27FC236}">
                <a16:creationId xmlns:a16="http://schemas.microsoft.com/office/drawing/2014/main" id="{787ADB46-FA2C-E550-7CA9-E8BF8BEA2BD9}"/>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EBC1B189-A03C-D049-6386-CEDB73AF42F6}"/>
              </a:ext>
            </a:extLst>
          </p:cNvPr>
          <p:cNvSpPr>
            <a:spLocks noChangeArrowheads="1"/>
          </p:cNvSpPr>
          <p:nvPr/>
        </p:nvSpPr>
        <p:spPr bwMode="auto">
          <a:xfrm>
            <a:off x="2038350" y="-842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5" descr="A picture containing text, tableware&#10;&#10;Description automatically generated">
            <a:extLst>
              <a:ext uri="{FF2B5EF4-FFF2-40B4-BE49-F238E27FC236}">
                <a16:creationId xmlns:a16="http://schemas.microsoft.com/office/drawing/2014/main" id="{1079B831-3892-C27D-B34B-B1F6BEF7414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67188" y="1690688"/>
            <a:ext cx="3397802" cy="42450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EBA962-62A0-9978-B6E0-A10A61188EAA}"/>
              </a:ext>
            </a:extLst>
          </p:cNvPr>
          <p:cNvSpPr>
            <a:spLocks noChangeArrowheads="1"/>
          </p:cNvSpPr>
          <p:nvPr/>
        </p:nvSpPr>
        <p:spPr bwMode="auto">
          <a:xfrm>
            <a:off x="2038350" y="-842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4" descr="Shape&#10;&#10;Description automatically generated with medium confidence">
            <a:extLst>
              <a:ext uri="{FF2B5EF4-FFF2-40B4-BE49-F238E27FC236}">
                <a16:creationId xmlns:a16="http://schemas.microsoft.com/office/drawing/2014/main" id="{B54C3E99-8502-7F26-0734-7937FCC9446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979176" y="1631539"/>
            <a:ext cx="3397802" cy="424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74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D4B3DD-020E-47D7-862F-35A70F50A6B0}"/>
              </a:ext>
            </a:extLst>
          </p:cNvPr>
          <p:cNvSpPr>
            <a:spLocks noGrp="1"/>
          </p:cNvSpPr>
          <p:nvPr>
            <p:ph idx="1"/>
          </p:nvPr>
        </p:nvSpPr>
        <p:spPr>
          <a:xfrm>
            <a:off x="8860696" y="2110610"/>
            <a:ext cx="3127671" cy="2636780"/>
          </a:xfrm>
        </p:spPr>
        <p:txBody>
          <a:bodyPr>
            <a:normAutofit/>
          </a:bodyPr>
          <a:lstStyle/>
          <a:p>
            <a:pPr marL="0" indent="0">
              <a:buNone/>
            </a:pPr>
            <a:endParaRPr lang="en-US" dirty="0">
              <a:hlinkClick r:id="rId2"/>
            </a:endParaRPr>
          </a:p>
          <a:p>
            <a:r>
              <a:rPr lang="en-US" dirty="0">
                <a:hlinkClick r:id="rId2"/>
              </a:rPr>
              <a:t>https://conscious.is/video/locating-yourself-a-key-to-conscious-leadership</a:t>
            </a:r>
            <a:endParaRPr lang="en-US" dirty="0"/>
          </a:p>
        </p:txBody>
      </p:sp>
      <p:sp>
        <p:nvSpPr>
          <p:cNvPr id="3" name="Title 2">
            <a:extLst>
              <a:ext uri="{FF2B5EF4-FFF2-40B4-BE49-F238E27FC236}">
                <a16:creationId xmlns:a16="http://schemas.microsoft.com/office/drawing/2014/main" id="{0BD5D9CF-C964-4AB7-AFE4-A80B5868511A}"/>
              </a:ext>
            </a:extLst>
          </p:cNvPr>
          <p:cNvSpPr>
            <a:spLocks noGrp="1"/>
          </p:cNvSpPr>
          <p:nvPr>
            <p:ph type="title"/>
          </p:nvPr>
        </p:nvSpPr>
        <p:spPr/>
        <p:txBody>
          <a:bodyPr/>
          <a:lstStyle/>
          <a:p>
            <a:endParaRPr lang="en-US"/>
          </a:p>
        </p:txBody>
      </p:sp>
      <p:pic>
        <p:nvPicPr>
          <p:cNvPr id="4" name="Picture 2">
            <a:extLst>
              <a:ext uri="{FF2B5EF4-FFF2-40B4-BE49-F238E27FC236}">
                <a16:creationId xmlns:a16="http://schemas.microsoft.com/office/drawing/2014/main" id="{43513E41-C82F-4874-8C3C-A35EF960D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93" y="685799"/>
            <a:ext cx="8443538" cy="532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863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5A4340A-A74E-449E-9D17-BB6B772E0D8C}"/>
              </a:ext>
            </a:extLst>
          </p:cNvPr>
          <p:cNvSpPr>
            <a:spLocks noGrp="1"/>
          </p:cNvSpPr>
          <p:nvPr>
            <p:ph type="title"/>
          </p:nvPr>
        </p:nvSpPr>
        <p:spPr>
          <a:xfrm>
            <a:off x="761803" y="350196"/>
            <a:ext cx="4646904" cy="1624520"/>
          </a:xfrm>
        </p:spPr>
        <p:txBody>
          <a:bodyPr anchor="ctr">
            <a:normAutofit/>
          </a:bodyPr>
          <a:lstStyle/>
          <a:p>
            <a:r>
              <a:rPr lang="en-US" sz="4000" dirty="0"/>
              <a:t>Above the line?</a:t>
            </a:r>
          </a:p>
        </p:txBody>
      </p:sp>
      <p:sp>
        <p:nvSpPr>
          <p:cNvPr id="2" name="Content Placeholder 1">
            <a:extLst>
              <a:ext uri="{FF2B5EF4-FFF2-40B4-BE49-F238E27FC236}">
                <a16:creationId xmlns:a16="http://schemas.microsoft.com/office/drawing/2014/main" id="{007FB267-787D-4166-B205-409C543F6FA7}"/>
              </a:ext>
            </a:extLst>
          </p:cNvPr>
          <p:cNvSpPr>
            <a:spLocks noGrp="1"/>
          </p:cNvSpPr>
          <p:nvPr>
            <p:ph idx="1"/>
          </p:nvPr>
        </p:nvSpPr>
        <p:spPr>
          <a:xfrm>
            <a:off x="761802" y="1611824"/>
            <a:ext cx="4646905" cy="4744525"/>
          </a:xfrm>
        </p:spPr>
        <p:txBody>
          <a:bodyPr anchor="ctr">
            <a:normAutofit fontScale="92500" lnSpcReduction="10000"/>
          </a:bodyPr>
          <a:lstStyle/>
          <a:p>
            <a:pPr>
              <a:spcBef>
                <a:spcPts val="0"/>
              </a:spcBef>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Take a pause and think about what percent of time have you been above/below line over the past week </a:t>
            </a:r>
          </a:p>
          <a:p>
            <a:pPr marL="0" marR="0">
              <a:spcBef>
                <a:spcPts val="0"/>
              </a:spcBef>
              <a:spcAft>
                <a:spcPts val="0"/>
              </a:spcAf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Breakout sessions groups of 3 for 5 minutes:  Identify a recent situation--could be at work or home--when you were above the line. </a:t>
            </a:r>
          </a:p>
          <a:p>
            <a:pPr lvl="1">
              <a:spcBef>
                <a:spcPts val="0"/>
              </a:spcBef>
            </a:pPr>
            <a:r>
              <a:rPr lang="en-US" dirty="0">
                <a:effectLst/>
                <a:latin typeface="Arial" panose="020B0604020202020204" pitchFamily="34" charset="0"/>
                <a:ea typeface="Times New Roman" panose="02020603050405020304" pitchFamily="18" charset="0"/>
                <a:cs typeface="Times New Roman" panose="02020603050405020304" pitchFamily="18" charset="0"/>
              </a:rPr>
              <a:t>How did that feel? </a:t>
            </a:r>
          </a:p>
          <a:p>
            <a:pPr lvl="1">
              <a:spcBef>
                <a:spcPts val="0"/>
              </a:spcBef>
            </a:pPr>
            <a:r>
              <a:rPr lang="en-US" dirty="0">
                <a:effectLst/>
                <a:latin typeface="Arial" panose="020B0604020202020204" pitchFamily="34" charset="0"/>
                <a:ea typeface="Times New Roman" panose="02020603050405020304" pitchFamily="18" charset="0"/>
                <a:cs typeface="Times New Roman" panose="02020603050405020304" pitchFamily="18" charset="0"/>
              </a:rPr>
              <a:t>Why were you above the line for this one? </a:t>
            </a:r>
          </a:p>
          <a:p>
            <a:pPr lvl="1">
              <a:spcBef>
                <a:spcPts val="0"/>
              </a:spcBef>
            </a:pPr>
            <a:r>
              <a:rPr lang="en-US" dirty="0">
                <a:effectLst/>
                <a:latin typeface="Arial" panose="020B0604020202020204" pitchFamily="34" charset="0"/>
                <a:ea typeface="Times New Roman" panose="02020603050405020304" pitchFamily="18" charset="0"/>
                <a:cs typeface="Times New Roman" panose="02020603050405020304" pitchFamily="18" charset="0"/>
              </a:rPr>
              <a:t>Now how about one where you were below the line? </a:t>
            </a:r>
          </a:p>
          <a:p>
            <a:pPr lvl="1">
              <a:spcBef>
                <a:spcPts val="0"/>
              </a:spcBef>
            </a:pPr>
            <a:r>
              <a:rPr lang="en-US" dirty="0">
                <a:effectLst/>
                <a:latin typeface="Arial" panose="020B0604020202020204" pitchFamily="34" charset="0"/>
                <a:ea typeface="Times New Roman" panose="02020603050405020304" pitchFamily="18" charset="0"/>
                <a:cs typeface="Times New Roman" panose="02020603050405020304" pitchFamily="18" charset="0"/>
              </a:rPr>
              <a:t>Why?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pic>
        <p:nvPicPr>
          <p:cNvPr id="6" name="Picture 5" descr="White stairs with black cords">
            <a:extLst>
              <a:ext uri="{FF2B5EF4-FFF2-40B4-BE49-F238E27FC236}">
                <a16:creationId xmlns:a16="http://schemas.microsoft.com/office/drawing/2014/main" id="{932C9C20-F7F1-8397-CC9A-A2E6477AAA47}"/>
              </a:ext>
            </a:extLst>
          </p:cNvPr>
          <p:cNvPicPr>
            <a:picLocks noChangeAspect="1"/>
          </p:cNvPicPr>
          <p:nvPr/>
        </p:nvPicPr>
        <p:blipFill>
          <a:blip r:embed="rId2"/>
          <a:srcRect l="17682" r="32262"/>
          <a:stretch/>
        </p:blipFill>
        <p:spPr>
          <a:xfrm>
            <a:off x="6096000" y="1"/>
            <a:ext cx="6102825" cy="6858000"/>
          </a:xfrm>
          <a:prstGeom prst="rect">
            <a:avLst/>
          </a:prstGeom>
        </p:spPr>
      </p:pic>
    </p:spTree>
    <p:extLst>
      <p:ext uri="{BB962C8B-B14F-4D97-AF65-F5344CB8AC3E}">
        <p14:creationId xmlns:p14="http://schemas.microsoft.com/office/powerpoint/2010/main" val="376217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F9D131-E14E-4267-C821-49C166719863}"/>
              </a:ext>
            </a:extLst>
          </p:cNvPr>
          <p:cNvPicPr>
            <a:picLocks noChangeAspect="1"/>
          </p:cNvPicPr>
          <p:nvPr/>
        </p:nvPicPr>
        <p:blipFill>
          <a:blip r:embed="rId2"/>
          <a:stretch>
            <a:fillRect/>
          </a:stretch>
        </p:blipFill>
        <p:spPr>
          <a:xfrm>
            <a:off x="108758" y="106680"/>
            <a:ext cx="5299364" cy="6858000"/>
          </a:xfrm>
          <a:prstGeom prst="rect">
            <a:avLst/>
          </a:prstGeom>
        </p:spPr>
      </p:pic>
      <p:pic>
        <p:nvPicPr>
          <p:cNvPr id="12" name="Content Placeholder 4" descr="Graphical user interface, text, application, email&#10;&#10;Description automatically generated">
            <a:extLst>
              <a:ext uri="{FF2B5EF4-FFF2-40B4-BE49-F238E27FC236}">
                <a16:creationId xmlns:a16="http://schemas.microsoft.com/office/drawing/2014/main" id="{FA8F69AE-2A18-F463-F075-C311F246A4FB}"/>
              </a:ext>
            </a:extLst>
          </p:cNvPr>
          <p:cNvPicPr>
            <a:picLocks noChangeAspect="1"/>
          </p:cNvPicPr>
          <p:nvPr/>
        </p:nvPicPr>
        <p:blipFill>
          <a:blip r:embed="rId3"/>
          <a:stretch>
            <a:fillRect/>
          </a:stretch>
        </p:blipFill>
        <p:spPr>
          <a:xfrm>
            <a:off x="5408122" y="626271"/>
            <a:ext cx="6563997" cy="4311915"/>
          </a:xfrm>
          <a:prstGeom prst="rect">
            <a:avLst/>
          </a:prstGeom>
        </p:spPr>
      </p:pic>
      <p:sp>
        <p:nvSpPr>
          <p:cNvPr id="2" name="TextBox 1">
            <a:extLst>
              <a:ext uri="{FF2B5EF4-FFF2-40B4-BE49-F238E27FC236}">
                <a16:creationId xmlns:a16="http://schemas.microsoft.com/office/drawing/2014/main" id="{EB4ADB67-CEB7-4A26-B4DA-73E817494DFF}"/>
              </a:ext>
            </a:extLst>
          </p:cNvPr>
          <p:cNvSpPr txBox="1"/>
          <p:nvPr/>
        </p:nvSpPr>
        <p:spPr>
          <a:xfrm>
            <a:off x="5858328" y="5397261"/>
            <a:ext cx="5437857" cy="369332"/>
          </a:xfrm>
          <a:prstGeom prst="rect">
            <a:avLst/>
          </a:prstGeom>
          <a:noFill/>
        </p:spPr>
        <p:txBody>
          <a:bodyPr wrap="square" rtlCol="0">
            <a:spAutoFit/>
          </a:bodyPr>
          <a:lstStyle/>
          <a:p>
            <a:r>
              <a:rPr lang="en-US">
                <a:hlinkClick r:id="rId4"/>
              </a:rPr>
              <a:t>Curiosity vs Being Right | Conscious Leadership Group</a:t>
            </a:r>
            <a:endParaRPr lang="en-US" dirty="0"/>
          </a:p>
        </p:txBody>
      </p:sp>
    </p:spTree>
    <p:extLst>
      <p:ext uri="{BB962C8B-B14F-4D97-AF65-F5344CB8AC3E}">
        <p14:creationId xmlns:p14="http://schemas.microsoft.com/office/powerpoint/2010/main" val="42365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raphical user interface, text, application, email&#10;&#10;Description automatically generated">
            <a:extLst>
              <a:ext uri="{FF2B5EF4-FFF2-40B4-BE49-F238E27FC236}">
                <a16:creationId xmlns:a16="http://schemas.microsoft.com/office/drawing/2014/main" id="{A1D73D4E-975E-4D3D-A6D5-D2C77F3EDC7E}"/>
              </a:ext>
            </a:extLst>
          </p:cNvPr>
          <p:cNvPicPr>
            <a:picLocks noGrp="1" noChangeAspect="1"/>
          </p:cNvPicPr>
          <p:nvPr>
            <p:ph type="media" sz="quarter" idx="10"/>
          </p:nvPr>
        </p:nvPicPr>
        <p:blipFill>
          <a:blip r:embed="rId2"/>
          <a:stretch>
            <a:fillRect/>
          </a:stretch>
        </p:blipFill>
        <p:spPr>
          <a:xfrm>
            <a:off x="1726975" y="501499"/>
            <a:ext cx="8738049" cy="5855001"/>
          </a:xfrm>
        </p:spPr>
      </p:pic>
      <p:pic>
        <p:nvPicPr>
          <p:cNvPr id="5" name="Content Placeholder 4" descr="Graphical user interface, text, application, email&#10;&#10;Description automatically generated">
            <a:extLst>
              <a:ext uri="{FF2B5EF4-FFF2-40B4-BE49-F238E27FC236}">
                <a16:creationId xmlns:a16="http://schemas.microsoft.com/office/drawing/2014/main" id="{3FB25A46-A1C2-4397-95ED-ECD1AA86E4E9}"/>
              </a:ext>
            </a:extLst>
          </p:cNvPr>
          <p:cNvPicPr>
            <a:picLocks noChangeAspect="1"/>
          </p:cNvPicPr>
          <p:nvPr/>
        </p:nvPicPr>
        <p:blipFill>
          <a:blip r:embed="rId2"/>
          <a:stretch>
            <a:fillRect/>
          </a:stretch>
        </p:blipFill>
        <p:spPr>
          <a:xfrm>
            <a:off x="347507" y="1038180"/>
            <a:ext cx="5905488" cy="3957021"/>
          </a:xfrm>
        </p:spPr>
      </p:pic>
    </p:spTree>
    <p:extLst>
      <p:ext uri="{BB962C8B-B14F-4D97-AF65-F5344CB8AC3E}">
        <p14:creationId xmlns:p14="http://schemas.microsoft.com/office/powerpoint/2010/main" val="7093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DAE88D2-671B-4C20-911B-953F701F9755}"/>
              </a:ext>
            </a:extLst>
          </p:cNvPr>
          <p:cNvSpPr>
            <a:spLocks noGrp="1"/>
          </p:cNvSpPr>
          <p:nvPr>
            <p:ph type="title"/>
          </p:nvPr>
        </p:nvSpPr>
        <p:spPr>
          <a:xfrm>
            <a:off x="761803" y="350196"/>
            <a:ext cx="4646904" cy="1624520"/>
          </a:xfrm>
        </p:spPr>
        <p:txBody>
          <a:bodyPr anchor="ctr">
            <a:normAutofit/>
          </a:bodyPr>
          <a:lstStyle/>
          <a:p>
            <a:r>
              <a:rPr lang="en-US" sz="4000"/>
              <a:t>Opposite of My Story</a:t>
            </a:r>
          </a:p>
        </p:txBody>
      </p:sp>
      <p:sp>
        <p:nvSpPr>
          <p:cNvPr id="2" name="Content Placeholder 1">
            <a:extLst>
              <a:ext uri="{FF2B5EF4-FFF2-40B4-BE49-F238E27FC236}">
                <a16:creationId xmlns:a16="http://schemas.microsoft.com/office/drawing/2014/main" id="{E6A1E9D6-DF13-41F8-A6CC-0E4410EB0126}"/>
              </a:ext>
            </a:extLst>
          </p:cNvPr>
          <p:cNvSpPr>
            <a:spLocks noGrp="1"/>
          </p:cNvSpPr>
          <p:nvPr>
            <p:ph idx="1"/>
          </p:nvPr>
        </p:nvSpPr>
        <p:spPr>
          <a:xfrm>
            <a:off x="724547" y="1849245"/>
            <a:ext cx="4646905" cy="4658559"/>
          </a:xfrm>
        </p:spPr>
        <p:txBody>
          <a:bodyPr anchor="ctr">
            <a:noAutofit/>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Write down a situation or an issue where you were sure you were right; FEEL how right you were, argue about WHY you are right.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Now take a few deep breaths and then write down with conviction a rephrasing of the exact opposite, with equally strong conviction.</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Now try for the next minute to hold both these truths, and see the rightness of both sides—you can hold them both in your mind together or go back and forth whichever you prefer</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How was that for you?</a:t>
            </a:r>
          </a:p>
          <a:p>
            <a:endParaRPr lang="en-US" sz="1800" dirty="0">
              <a:latin typeface="Arial" panose="020B0604020202020204" pitchFamily="34" charset="0"/>
              <a:cs typeface="Times New Roman" panose="02020603050405020304" pitchFamily="18" charset="0"/>
            </a:endParaRPr>
          </a:p>
          <a:p>
            <a:r>
              <a:rPr lang="en-US" sz="1800" dirty="0"/>
              <a:t>Break into groups of 3 for discussion</a:t>
            </a:r>
          </a:p>
        </p:txBody>
      </p:sp>
      <p:pic>
        <p:nvPicPr>
          <p:cNvPr id="6" name="Picture 5" descr="Person writing on a notebook">
            <a:extLst>
              <a:ext uri="{FF2B5EF4-FFF2-40B4-BE49-F238E27FC236}">
                <a16:creationId xmlns:a16="http://schemas.microsoft.com/office/drawing/2014/main" id="{886368F5-D83D-7FC6-7F38-9717F521B546}"/>
              </a:ext>
            </a:extLst>
          </p:cNvPr>
          <p:cNvPicPr>
            <a:picLocks noChangeAspect="1"/>
          </p:cNvPicPr>
          <p:nvPr/>
        </p:nvPicPr>
        <p:blipFill>
          <a:blip r:embed="rId2"/>
          <a:srcRect l="14959" r="25640" b="-2"/>
          <a:stretch/>
        </p:blipFill>
        <p:spPr>
          <a:xfrm>
            <a:off x="6096000" y="1"/>
            <a:ext cx="6102825" cy="6858000"/>
          </a:xfrm>
          <a:prstGeom prst="rect">
            <a:avLst/>
          </a:prstGeom>
        </p:spPr>
      </p:pic>
    </p:spTree>
    <p:extLst>
      <p:ext uri="{BB962C8B-B14F-4D97-AF65-F5344CB8AC3E}">
        <p14:creationId xmlns:p14="http://schemas.microsoft.com/office/powerpoint/2010/main" val="3496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C9142-960C-B474-FBCF-8F15E6E4E5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602402-ACEC-CAE3-6B44-B935F4CFE976}"/>
              </a:ext>
            </a:extLst>
          </p:cNvPr>
          <p:cNvSpPr>
            <a:spLocks noGrp="1"/>
          </p:cNvSpPr>
          <p:nvPr>
            <p:ph type="body" sz="quarter" idx="4294967295"/>
          </p:nvPr>
        </p:nvSpPr>
        <p:spPr>
          <a:xfrm>
            <a:off x="2432958" y="723900"/>
            <a:ext cx="7333343" cy="889000"/>
          </a:xfrm>
        </p:spPr>
        <p:txBody>
          <a:bodyPr vert="horz" lIns="0" tIns="0" rIns="0" bIns="45720" rtlCol="0">
            <a:noAutofit/>
          </a:bodyPr>
          <a:lstStyle/>
          <a:p>
            <a:pPr marL="0" indent="0">
              <a:buNone/>
            </a:pP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Life Spiral Exercise</a:t>
            </a:r>
          </a:p>
        </p:txBody>
      </p:sp>
      <p:sp>
        <p:nvSpPr>
          <p:cNvPr id="6" name="AutoShape 6">
            <a:extLst>
              <a:ext uri="{FF2B5EF4-FFF2-40B4-BE49-F238E27FC236}">
                <a16:creationId xmlns:a16="http://schemas.microsoft.com/office/drawing/2014/main" id="{D5638B18-EB8F-CB9D-885F-282F65EB58CE}"/>
              </a:ext>
            </a:extLst>
          </p:cNvPr>
          <p:cNvSpPr>
            <a:spLocks noGrp="1" noChangeAspect="1" noChangeArrowheads="1"/>
          </p:cNvSpPr>
          <p:nvPr>
            <p:ph type="body" sz="quarter" idx="11"/>
          </p:nvPr>
        </p:nvSpPr>
        <p:spPr bwMode="auto">
          <a:xfrm>
            <a:off x="2557463" y="3100388"/>
            <a:ext cx="7924800" cy="30591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p>
            <a:r>
              <a:rPr lang="en-US" dirty="0"/>
              <a:t>.</a:t>
            </a:r>
          </a:p>
        </p:txBody>
      </p:sp>
      <p:pic>
        <p:nvPicPr>
          <p:cNvPr id="8" name="Picture 7" descr="A white paper with text and a spiral&#10;&#10;Description automatically generated with medium confidence">
            <a:extLst>
              <a:ext uri="{FF2B5EF4-FFF2-40B4-BE49-F238E27FC236}">
                <a16:creationId xmlns:a16="http://schemas.microsoft.com/office/drawing/2014/main" id="{E887E62B-8F42-9677-4CBE-357C6D471BA3}"/>
              </a:ext>
            </a:extLst>
          </p:cNvPr>
          <p:cNvPicPr>
            <a:picLocks noChangeAspect="1"/>
          </p:cNvPicPr>
          <p:nvPr/>
        </p:nvPicPr>
        <p:blipFill>
          <a:blip r:embed="rId2"/>
          <a:stretch>
            <a:fillRect/>
          </a:stretch>
        </p:blipFill>
        <p:spPr>
          <a:xfrm>
            <a:off x="6096000" y="2244032"/>
            <a:ext cx="3670300" cy="3940868"/>
          </a:xfrm>
          <a:prstGeom prst="rect">
            <a:avLst/>
          </a:prstGeom>
        </p:spPr>
      </p:pic>
    </p:spTree>
    <p:extLst>
      <p:ext uri="{BB962C8B-B14F-4D97-AF65-F5344CB8AC3E}">
        <p14:creationId xmlns:p14="http://schemas.microsoft.com/office/powerpoint/2010/main" val="2580379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6E8FE36-4CA9-4A75-96F9-07F242A47786}"/>
              </a:ext>
            </a:extLst>
          </p:cNvPr>
          <p:cNvSpPr>
            <a:spLocks noGrp="1"/>
          </p:cNvSpPr>
          <p:nvPr>
            <p:ph type="title"/>
          </p:nvPr>
        </p:nvSpPr>
        <p:spPr>
          <a:xfrm>
            <a:off x="141868" y="109609"/>
            <a:ext cx="5334197" cy="1708242"/>
          </a:xfrm>
        </p:spPr>
        <p:txBody>
          <a:bodyPr anchor="ctr">
            <a:normAutofit/>
          </a:bodyPr>
          <a:lstStyle/>
          <a:p>
            <a:r>
              <a:rPr lang="en-US" sz="4000" dirty="0"/>
              <a:t>What is your Commitment?</a:t>
            </a:r>
          </a:p>
        </p:txBody>
      </p:sp>
      <p:sp>
        <p:nvSpPr>
          <p:cNvPr id="2" name="Content Placeholder 1">
            <a:extLst>
              <a:ext uri="{FF2B5EF4-FFF2-40B4-BE49-F238E27FC236}">
                <a16:creationId xmlns:a16="http://schemas.microsoft.com/office/drawing/2014/main" id="{FC31101F-2E0C-436A-A961-8552D19A10CF}"/>
              </a:ext>
            </a:extLst>
          </p:cNvPr>
          <p:cNvSpPr>
            <a:spLocks noGrp="1"/>
          </p:cNvSpPr>
          <p:nvPr>
            <p:ph idx="1"/>
          </p:nvPr>
        </p:nvSpPr>
        <p:spPr>
          <a:xfrm>
            <a:off x="761800" y="1435034"/>
            <a:ext cx="5334197" cy="5422966"/>
          </a:xfrm>
        </p:spPr>
        <p:txBody>
          <a:bodyPr anchor="ctr">
            <a:normAutofit/>
          </a:bodyPr>
          <a:lstStyle/>
          <a:p>
            <a:r>
              <a:rPr lang="en-US" sz="1900" dirty="0"/>
              <a:t>Take a minute to look over the handout—think about which commitment speaks to you the most right now.</a:t>
            </a:r>
          </a:p>
          <a:p>
            <a:r>
              <a:rPr lang="en-US" sz="1900" dirty="0"/>
              <a:t>Pick a partner—someone different from before.</a:t>
            </a:r>
          </a:p>
          <a:p>
            <a:r>
              <a:rPr lang="en-US" sz="1900" dirty="0"/>
              <a:t>Talk about what might make it hard for you to stick with this commitment, and what might help you stick with it.</a:t>
            </a:r>
          </a:p>
          <a:p>
            <a:r>
              <a:rPr lang="en-US" sz="1900" dirty="0"/>
              <a:t>COMMIT to work on this over the coming month.</a:t>
            </a:r>
          </a:p>
          <a:p>
            <a:r>
              <a:rPr lang="en-US" sz="1900" dirty="0"/>
              <a:t>COMMIT to helping your partner do the same.</a:t>
            </a:r>
          </a:p>
          <a:p>
            <a:r>
              <a:rPr lang="en-US" sz="1900" dirty="0"/>
              <a:t>Trade cell numbers if you don’t have them already so you can text/call each other over the next four weeks to be a commitment coach for your partner</a:t>
            </a:r>
          </a:p>
        </p:txBody>
      </p:sp>
      <p:pic>
        <p:nvPicPr>
          <p:cNvPr id="5" name="Picture 4" descr="Close up of bullseye">
            <a:extLst>
              <a:ext uri="{FF2B5EF4-FFF2-40B4-BE49-F238E27FC236}">
                <a16:creationId xmlns:a16="http://schemas.microsoft.com/office/drawing/2014/main" id="{5C19B7DE-D796-10FB-39DA-F4FEAB374304}"/>
              </a:ext>
            </a:extLst>
          </p:cNvPr>
          <p:cNvPicPr>
            <a:picLocks noChangeAspect="1"/>
          </p:cNvPicPr>
          <p:nvPr/>
        </p:nvPicPr>
        <p:blipFill>
          <a:blip r:embed="rId2"/>
          <a:srcRect l="20322" r="2784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902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p:cTn id="4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Image">
            <a:extLst>
              <a:ext uri="{FF2B5EF4-FFF2-40B4-BE49-F238E27FC236}">
                <a16:creationId xmlns:a16="http://schemas.microsoft.com/office/drawing/2014/main" id="{B3073D6A-2EAB-C654-C995-87CBEC815B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469" b="664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8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97B9F-0F56-130F-552D-6C4BFC37F8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84E0BD-7E7E-88ED-6634-A1D32BA6BBC2}"/>
              </a:ext>
            </a:extLst>
          </p:cNvPr>
          <p:cNvSpPr>
            <a:spLocks noGrp="1"/>
          </p:cNvSpPr>
          <p:nvPr>
            <p:ph type="body" sz="quarter" idx="10"/>
          </p:nvPr>
        </p:nvSpPr>
        <p:spPr/>
        <p:txBody>
          <a:bodyPr wrap="square">
            <a:noAutofit/>
          </a:bodyPr>
          <a:lstStyle/>
          <a:p>
            <a:r>
              <a:rPr lang="en-US" dirty="0">
                <a:solidFill>
                  <a:srgbClr val="5E87E1"/>
                </a:solidFill>
              </a:rPr>
              <a:t>Exploring your Gifts, Passions and Values</a:t>
            </a:r>
            <a:endParaRPr lang="en-US" i="1" dirty="0">
              <a:solidFill>
                <a:srgbClr val="5E87E1"/>
              </a:solidFill>
            </a:endParaRPr>
          </a:p>
        </p:txBody>
      </p:sp>
      <p:sp>
        <p:nvSpPr>
          <p:cNvPr id="3" name="TextBox 2">
            <a:extLst>
              <a:ext uri="{FF2B5EF4-FFF2-40B4-BE49-F238E27FC236}">
                <a16:creationId xmlns:a16="http://schemas.microsoft.com/office/drawing/2014/main" id="{F18D7F2E-F36B-C16E-ABB3-DF2202C05FF0}"/>
              </a:ext>
            </a:extLst>
          </p:cNvPr>
          <p:cNvSpPr txBox="1"/>
          <p:nvPr/>
        </p:nvSpPr>
        <p:spPr>
          <a:xfrm>
            <a:off x="2425700" y="2651232"/>
            <a:ext cx="6426200" cy="1807783"/>
          </a:xfrm>
          <a:prstGeom prst="rect">
            <a:avLst/>
          </a:prstGeom>
          <a:noFill/>
        </p:spPr>
        <p:txBody>
          <a:bodyPr wrap="square" lIns="0" tIns="0" rIns="0" rtlCol="0">
            <a:noAutofit/>
          </a:bodyPr>
          <a:lstStyle/>
          <a:p>
            <a:endParaRPr lang="en-US" dirty="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423447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E93D0-CA83-5145-D4A4-EC5C6DBA69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871A77-E1D0-2FFE-ACF7-64A2F6D5163B}"/>
              </a:ext>
            </a:extLst>
          </p:cNvPr>
          <p:cNvSpPr>
            <a:spLocks noGrp="1"/>
          </p:cNvSpPr>
          <p:nvPr>
            <p:ph type="body" sz="quarter" idx="10"/>
          </p:nvPr>
        </p:nvSpPr>
        <p:spPr/>
        <p:txBody>
          <a:bodyPr wrap="square">
            <a:noAutofit/>
          </a:bodyPr>
          <a:lstStyle/>
          <a:p>
            <a:r>
              <a:rPr lang="en-US" dirty="0"/>
              <a:t>Gifts (Innate Strengths)</a:t>
            </a:r>
            <a:endParaRPr lang="en-US" i="1" dirty="0"/>
          </a:p>
          <a:p>
            <a:endParaRPr lang="en-US" sz="3800" dirty="0">
              <a:solidFill>
                <a:schemeClr val="bg1"/>
              </a:solidFill>
            </a:endParaRPr>
          </a:p>
        </p:txBody>
      </p:sp>
      <p:sp>
        <p:nvSpPr>
          <p:cNvPr id="3" name="TextBox 2">
            <a:extLst>
              <a:ext uri="{FF2B5EF4-FFF2-40B4-BE49-F238E27FC236}">
                <a16:creationId xmlns:a16="http://schemas.microsoft.com/office/drawing/2014/main" id="{F1340D68-0CA3-6AEB-C0C7-0697100624B7}"/>
              </a:ext>
            </a:extLst>
          </p:cNvPr>
          <p:cNvSpPr txBox="1"/>
          <p:nvPr/>
        </p:nvSpPr>
        <p:spPr>
          <a:xfrm>
            <a:off x="2425700" y="2514600"/>
            <a:ext cx="7340600" cy="1816100"/>
          </a:xfrm>
          <a:prstGeom prst="rect">
            <a:avLst/>
          </a:prstGeom>
          <a:noFill/>
        </p:spPr>
        <p:txBody>
          <a:bodyPr wrap="square" lIns="0" tIns="0" rIns="0" rtlCol="0">
            <a:noAutofit/>
          </a:bodyPr>
          <a:lstStyle/>
          <a:p>
            <a:pPr rtl="0"/>
            <a:r>
              <a:rPr lang="en-US" kern="100" dirty="0">
                <a:latin typeface="Helvetica Neue" panose="02000503000000020004" pitchFamily="2" charset="0"/>
                <a:ea typeface="Helvetica Neue" panose="02000503000000020004" pitchFamily="2" charset="0"/>
                <a:cs typeface="Helvetica Neue" panose="02000503000000020004" pitchFamily="2" charset="0"/>
              </a:rPr>
              <a:t>Your gifts are natural and often emerge early in life. </a:t>
            </a:r>
          </a:p>
          <a:p>
            <a:pPr rtl="0"/>
            <a:endParaRPr lang="en-US" kern="100"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kern="100" dirty="0">
                <a:latin typeface="Helvetica Neue" panose="02000503000000020004" pitchFamily="2" charset="0"/>
                <a:ea typeface="Helvetica Neue" panose="02000503000000020004" pitchFamily="2" charset="0"/>
                <a:cs typeface="Helvetica Neue" panose="02000503000000020004" pitchFamily="2" charset="0"/>
              </a:rPr>
              <a:t>Skills are learned through education and practice.</a:t>
            </a:r>
          </a:p>
          <a:p>
            <a:pPr rtl="0"/>
            <a:endParaRPr lang="en-US" kern="100"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kern="100" dirty="0">
                <a:latin typeface="Helvetica Neue" panose="02000503000000020004" pitchFamily="2" charset="0"/>
                <a:ea typeface="Helvetica Neue" panose="02000503000000020004" pitchFamily="2" charset="0"/>
                <a:cs typeface="Helvetica Neue" panose="02000503000000020004" pitchFamily="2" charset="0"/>
              </a:rPr>
              <a:t>Gifts show up in the things we love to do.</a:t>
            </a:r>
          </a:p>
        </p:txBody>
      </p:sp>
    </p:spTree>
    <p:extLst>
      <p:ext uri="{BB962C8B-B14F-4D97-AF65-F5344CB8AC3E}">
        <p14:creationId xmlns:p14="http://schemas.microsoft.com/office/powerpoint/2010/main" val="140559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53EEE-CEDA-6756-4942-B30B9843DA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8F27E5-BF72-1676-50A0-7318A083E874}"/>
              </a:ext>
            </a:extLst>
          </p:cNvPr>
          <p:cNvSpPr>
            <a:spLocks noGrp="1"/>
          </p:cNvSpPr>
          <p:nvPr>
            <p:ph type="body" sz="quarter" idx="10"/>
          </p:nvPr>
        </p:nvSpPr>
        <p:spPr/>
        <p:txBody>
          <a:bodyPr wrap="square">
            <a:no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Gifts (Innate Strengths)</a:t>
            </a:r>
            <a:r>
              <a:rPr lang="en-US" sz="3800" dirty="0">
                <a:solidFill>
                  <a:schemeClr val="bg1"/>
                </a:solidFill>
              </a:rPr>
              <a:t>)</a:t>
            </a:r>
            <a:endParaRPr lang="en-US" sz="3600" i="1" dirty="0">
              <a:solidFill>
                <a:schemeClr val="accent5">
                  <a:lumMod val="20000"/>
                  <a:lumOff val="80000"/>
                </a:schemeClr>
              </a:solidFill>
            </a:endParaRPr>
          </a:p>
          <a:p>
            <a:endParaRPr lang="en-US" sz="3800" dirty="0">
              <a:solidFill>
                <a:schemeClr val="bg1"/>
              </a:solidFill>
            </a:endParaRPr>
          </a:p>
        </p:txBody>
      </p:sp>
      <p:sp>
        <p:nvSpPr>
          <p:cNvPr id="3" name="TextBox 2">
            <a:extLst>
              <a:ext uri="{FF2B5EF4-FFF2-40B4-BE49-F238E27FC236}">
                <a16:creationId xmlns:a16="http://schemas.microsoft.com/office/drawing/2014/main" id="{8B7697EC-D644-9638-A842-8AFE300DF175}"/>
              </a:ext>
            </a:extLst>
          </p:cNvPr>
          <p:cNvSpPr txBox="1"/>
          <p:nvPr/>
        </p:nvSpPr>
        <p:spPr>
          <a:xfrm>
            <a:off x="2425700" y="2514600"/>
            <a:ext cx="7327900" cy="1841500"/>
          </a:xfrm>
          <a:prstGeom prst="rect">
            <a:avLst/>
          </a:prstGeom>
          <a:noFill/>
        </p:spPr>
        <p:txBody>
          <a:bodyPr wrap="square" lIns="0" tIns="0" rIns="0" rtlCol="0">
            <a:noAutofit/>
          </a:bodyPr>
          <a:lstStyle/>
          <a:p>
            <a:pPr rtl="0"/>
            <a:r>
              <a:rPr lang="en-US" kern="100" dirty="0">
                <a:latin typeface="Helvetica Neue" panose="02000503000000020004" pitchFamily="2" charset="0"/>
                <a:ea typeface="Helvetica Neue" panose="02000503000000020004" pitchFamily="2" charset="0"/>
                <a:cs typeface="Helvetica Neue" panose="02000503000000020004" pitchFamily="2" charset="0"/>
              </a:rPr>
              <a:t>Spend some time journaling (later) on these questions:</a:t>
            </a:r>
          </a:p>
          <a:p>
            <a:pPr rtl="0"/>
            <a:endParaRPr lang="en-US" kern="1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comes naturally to you?</a:t>
            </a:r>
          </a:p>
          <a:p>
            <a:pPr marL="342900" indent="-342900">
              <a:lnSpc>
                <a:spcPct val="115000"/>
              </a:lnSpc>
              <a:spcAft>
                <a:spcPts val="800"/>
              </a:spcAft>
              <a:buFont typeface="Arial" panose="020B0604020202020204" pitchFamily="34" charset="0"/>
              <a:buChar char="•"/>
              <a:tabLst>
                <a:tab pos="1371600" algn="l"/>
              </a:tabLst>
            </a:pPr>
            <a:r>
              <a:rPr lang="en-US" kern="100" dirty="0">
                <a:latin typeface="Helvetica Neue" panose="02000503000000020004" pitchFamily="2" charset="0"/>
                <a:ea typeface="Helvetica Neue" panose="02000503000000020004" pitchFamily="2" charset="0"/>
                <a:cs typeface="Helvetica Neue" panose="02000503000000020004" pitchFamily="2" charset="0"/>
              </a:rPr>
              <a:t>What do others observe you doing </a:t>
            </a:r>
            <a:br>
              <a:rPr lang="en-US" kern="100" dirty="0">
                <a:latin typeface="Helvetica Neue" panose="02000503000000020004" pitchFamily="2" charset="0"/>
                <a:ea typeface="Helvetica Neue" panose="02000503000000020004" pitchFamily="2" charset="0"/>
                <a:cs typeface="Helvetica Neue" panose="02000503000000020004" pitchFamily="2" charset="0"/>
              </a:rPr>
            </a:br>
            <a:r>
              <a:rPr lang="en-US" kern="100" dirty="0">
                <a:latin typeface="Helvetica Neue" panose="02000503000000020004" pitchFamily="2" charset="0"/>
                <a:ea typeface="Helvetica Neue" panose="02000503000000020004" pitchFamily="2" charset="0"/>
                <a:cs typeface="Helvetica Neue" panose="02000503000000020004" pitchFamily="2" charset="0"/>
              </a:rPr>
              <a:t>effortlessly and superbly?</a:t>
            </a:r>
          </a:p>
          <a:p>
            <a:br>
              <a:rPr lang="en-US" dirty="0"/>
            </a:br>
            <a:endParaRPr lang="en-US" dirty="0"/>
          </a:p>
          <a:p>
            <a:br>
              <a:rPr lang="en-US" dirty="0"/>
            </a:br>
            <a:endParaRPr lang="en-US" dirty="0"/>
          </a:p>
        </p:txBody>
      </p:sp>
    </p:spTree>
    <p:extLst>
      <p:ext uri="{BB962C8B-B14F-4D97-AF65-F5344CB8AC3E}">
        <p14:creationId xmlns:p14="http://schemas.microsoft.com/office/powerpoint/2010/main" val="911642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TotalTime>
  <Words>4123</Words>
  <Application>Microsoft Macintosh PowerPoint</Application>
  <PresentationFormat>Widescreen</PresentationFormat>
  <Paragraphs>463</Paragraphs>
  <Slides>61</Slides>
  <Notes>28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Yu Gothic Light</vt:lpstr>
      <vt:lpstr>Aptos</vt:lpstr>
      <vt:lpstr>Aptos Display</vt:lpstr>
      <vt:lpstr>Arial</vt:lpstr>
      <vt:lpstr>Calibri</vt:lpstr>
      <vt:lpstr>Calibri Light</vt:lpstr>
      <vt:lpstr>Century Gothic</vt:lpstr>
      <vt:lpstr>Helvetica Neue</vt:lpstr>
      <vt:lpstr>Helvetica Neue Medium</vt:lpstr>
      <vt:lpstr>Helvetica Neue Thin</vt:lpstr>
      <vt:lpstr>MiloOT</vt:lpstr>
      <vt:lpstr>Soehne</vt:lpstr>
      <vt:lpstr>Symbol</vt:lpstr>
      <vt:lpstr>Times New Roman</vt:lpstr>
      <vt:lpstr>Tobias</vt:lpstr>
      <vt:lpstr>Office Theme</vt:lpstr>
      <vt:lpstr>Leadership for Advancing Whole Health: Cultivating Purpose, Skills and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 Formula</vt:lpstr>
      <vt:lpstr>Resilience Formula</vt:lpstr>
      <vt:lpstr>Values</vt:lpstr>
      <vt:lpstr>Values are never completed</vt:lpstr>
      <vt:lpstr>Can return to values any time</vt:lpstr>
      <vt:lpstr>PowerPoint Presentation</vt:lpstr>
      <vt:lpstr>What do I want to stand for?</vt:lpstr>
      <vt:lpstr>If I Was acting more in accordance of the value ___________, I would…</vt:lpstr>
      <vt:lpstr>CHOICE POINT</vt:lpstr>
      <vt:lpstr>PowerPoint Presentation</vt:lpstr>
      <vt:lpstr>PowerPoint Presentation</vt:lpstr>
      <vt:lpstr>Discussion</vt:lpstr>
      <vt:lpstr>Career Reflection</vt:lpstr>
      <vt:lpstr> Leadership Skills</vt:lpstr>
      <vt:lpstr>What we will cover today….</vt:lpstr>
      <vt:lpstr>Movement Break</vt:lpstr>
      <vt:lpstr>Let’s take a pulse check as to where we are right now… </vt:lpstr>
      <vt:lpstr>Strategy and Goal Setting</vt:lpstr>
      <vt:lpstr>Strategy and Goal Setting</vt:lpstr>
      <vt:lpstr>Effective Communication</vt:lpstr>
      <vt:lpstr>Effective Strategy/Communication Exercise</vt:lpstr>
      <vt:lpstr>Financial Literacy</vt:lpstr>
      <vt:lpstr>Negotiators and Negotiation Skills</vt:lpstr>
      <vt:lpstr>Thank You </vt:lpstr>
      <vt:lpstr>Mentoring and Conscious Leadership</vt:lpstr>
      <vt:lpstr>Why do we need mentorship?</vt:lpstr>
      <vt:lpstr>Different ROLES</vt:lpstr>
      <vt:lpstr>Mentorship creates success</vt:lpstr>
      <vt:lpstr>Peer Mentoring </vt:lpstr>
      <vt:lpstr>Peer Mentorship Benefits</vt:lpstr>
      <vt:lpstr>Creating a Mentorship Mosaic</vt:lpstr>
      <vt:lpstr>Mapping activity  </vt:lpstr>
      <vt:lpstr>Gaps in mentoring </vt:lpstr>
      <vt:lpstr> CONSCIOUS LEADERSHIP</vt:lpstr>
      <vt:lpstr>Which way of approaching a situation is typically more effective?</vt:lpstr>
      <vt:lpstr>PowerPoint Presentation</vt:lpstr>
      <vt:lpstr>Above the line?</vt:lpstr>
      <vt:lpstr>PowerPoint Presentation</vt:lpstr>
      <vt:lpstr>PowerPoint Presentation</vt:lpstr>
      <vt:lpstr>Opposite of My Story</vt:lpstr>
      <vt:lpstr>What is your Commitment?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Ricker, Mari Anoushka - (rickerm)</dc:creator>
  <cp:lastModifiedBy>Ricker, Mari Anoushka - (rickerm)</cp:lastModifiedBy>
  <cp:revision>2</cp:revision>
  <dcterms:created xsi:type="dcterms:W3CDTF">2025-02-18T19:32:08Z</dcterms:created>
  <dcterms:modified xsi:type="dcterms:W3CDTF">2025-02-26T20:47:14Z</dcterms:modified>
</cp:coreProperties>
</file>